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95" r:id="rId6"/>
    <p:sldId id="320" r:id="rId7"/>
    <p:sldId id="259" r:id="rId8"/>
    <p:sldId id="311" r:id="rId9"/>
    <p:sldId id="260" r:id="rId10"/>
    <p:sldId id="261" r:id="rId11"/>
    <p:sldId id="319" r:id="rId12"/>
    <p:sldId id="307" r:id="rId13"/>
    <p:sldId id="262" r:id="rId14"/>
    <p:sldId id="321" r:id="rId15"/>
    <p:sldId id="263" r:id="rId16"/>
    <p:sldId id="264" r:id="rId17"/>
    <p:sldId id="265" r:id="rId18"/>
    <p:sldId id="312" r:id="rId19"/>
    <p:sldId id="266" r:id="rId20"/>
    <p:sldId id="304" r:id="rId21"/>
    <p:sldId id="267" r:id="rId22"/>
    <p:sldId id="268" r:id="rId23"/>
    <p:sldId id="323" r:id="rId24"/>
    <p:sldId id="341" r:id="rId25"/>
    <p:sldId id="269" r:id="rId26"/>
    <p:sldId id="271" r:id="rId27"/>
    <p:sldId id="342" r:id="rId28"/>
    <p:sldId id="345" r:id="rId29"/>
    <p:sldId id="306" r:id="rId30"/>
    <p:sldId id="270" r:id="rId31"/>
    <p:sldId id="273" r:id="rId32"/>
    <p:sldId id="272" r:id="rId33"/>
    <p:sldId id="274" r:id="rId34"/>
    <p:sldId id="275" r:id="rId35"/>
    <p:sldId id="276" r:id="rId36"/>
    <p:sldId id="277" r:id="rId37"/>
    <p:sldId id="328" r:id="rId38"/>
    <p:sldId id="278" r:id="rId39"/>
    <p:sldId id="318" r:id="rId40"/>
    <p:sldId id="305" r:id="rId41"/>
    <p:sldId id="324" r:id="rId42"/>
    <p:sldId id="279" r:id="rId43"/>
    <p:sldId id="280" r:id="rId44"/>
    <p:sldId id="326" r:id="rId45"/>
    <p:sldId id="327" r:id="rId46"/>
    <p:sldId id="313" r:id="rId47"/>
    <p:sldId id="281" r:id="rId48"/>
    <p:sldId id="334" r:id="rId49"/>
    <p:sldId id="325" r:id="rId50"/>
    <p:sldId id="282" r:id="rId51"/>
    <p:sldId id="283" r:id="rId52"/>
    <p:sldId id="292" r:id="rId53"/>
    <p:sldId id="301" r:id="rId54"/>
    <p:sldId id="284" r:id="rId55"/>
    <p:sldId id="308" r:id="rId56"/>
    <p:sldId id="287" r:id="rId57"/>
    <p:sldId id="329" r:id="rId58"/>
    <p:sldId id="299" r:id="rId59"/>
    <p:sldId id="298" r:id="rId60"/>
    <p:sldId id="285" r:id="rId61"/>
    <p:sldId id="286" r:id="rId62"/>
    <p:sldId id="300" r:id="rId63"/>
    <p:sldId id="288" r:id="rId64"/>
    <p:sldId id="317" r:id="rId65"/>
    <p:sldId id="316" r:id="rId66"/>
    <p:sldId id="289" r:id="rId67"/>
    <p:sldId id="293" r:id="rId68"/>
    <p:sldId id="290" r:id="rId69"/>
    <p:sldId id="291" r:id="rId70"/>
    <p:sldId id="335"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66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709"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477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1D8BD707-D9CF-40AE-B4C6-C98DA3205C09}" type="datetimeFigureOut">
              <a:rPr lang="en-US" smtClean="0"/>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8890" algn="l">
              <a:defRPr sz="4000" b="1" cap="all" spc="0" baseline="0">
                <a:effectLst>
                  <a:reflection blurRad="12700" stA="34000" endA="740" endPos="53000" dir="5400000" sy="-100000" algn="bl" rotWithShape="0"/>
                </a:effectLst>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610"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endParaRPr kumimoji="0"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025"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4" name="Text Placeholder 3"/>
          <p:cNvSpPr>
            <a:spLocks noGrp="1"/>
          </p:cNvSpPr>
          <p:nvPr>
            <p:ph type="body" sz="half" idx="3"/>
          </p:nvPr>
        </p:nvSpPr>
        <p:spPr>
          <a:xfrm>
            <a:off x="4645025" y="1809750"/>
            <a:ext cx="4041775" cy="639762"/>
          </a:xfrm>
        </p:spPr>
        <p:txBody>
          <a:bodyPr anchor="ctr"/>
          <a:lstStyle>
            <a:lvl1pPr marL="73025"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61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endParaRPr kumimoji="0" lang="en-US" smtClean="0"/>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305" indent="0">
              <a:spcBef>
                <a:spcPts val="0"/>
              </a:spcBef>
              <a:buNone/>
              <a:defRPr sz="14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endParaRPr kumimoji="0" lang="en-US" smtClean="0"/>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endParaRPr kumimoji="0" lang="en-US" smtClean="0"/>
          </a:p>
          <a:p>
            <a:pPr lvl="1" eaLnBrk="1" latinLnBrk="0" hangingPunct="1"/>
            <a:r>
              <a:rPr kumimoji="0" lang="en-US" smtClean="0"/>
              <a:t>Second level</a:t>
            </a:r>
            <a:endParaRPr kumimoji="0" lang="en-US" smtClean="0"/>
          </a:p>
          <a:p>
            <a:pPr lvl="2" eaLnBrk="1" latinLnBrk="0" hangingPunct="1"/>
            <a:r>
              <a:rPr kumimoji="0" lang="en-US" smtClean="0"/>
              <a:t>Third level</a:t>
            </a:r>
            <a:endParaRPr kumimoji="0" lang="en-US" smtClean="0"/>
          </a:p>
          <a:p>
            <a:pPr lvl="3" eaLnBrk="1" latinLnBrk="0" hangingPunct="1"/>
            <a:r>
              <a:rPr kumimoji="0" lang="en-US" smtClean="0"/>
              <a:t>Fourth level</a:t>
            </a:r>
            <a:endParaRPr kumimoji="0" lang="en-US" smtClean="0"/>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lstStyle>
          <a:p>
            <a:fld id="{1D8BD707-D9CF-40AE-B4C6-C98DA3205C09}" type="datetimeFigureOut">
              <a:rPr lang="en-US" smtClean="0"/>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lstStyle>
          <a:p>
            <a:fld id="{B6F15528-21DE-4FAA-801E-634DDDAF4B2B}" type="slidenum">
              <a:rPr lang="en-US" smtClean="0"/>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p:titleStyle>
    <p:bodyStyle>
      <a:lvl1pPr marL="411480" indent="-342900" algn="l" rtl="0" eaLnBrk="1" latinLnBrk="0" hangingPunct="1">
        <a:spcBef>
          <a:spcPts val="700"/>
        </a:spcBef>
        <a:buClr>
          <a:schemeClr val="tx2"/>
        </a:buClr>
        <a:buSzPct val="95000"/>
        <a:buFont typeface="Wingdings" panose="05000000000000000000"/>
        <a:buChar char=""/>
        <a:defRPr kumimoji="0" sz="3000" kern="1200">
          <a:solidFill>
            <a:schemeClr val="tx1"/>
          </a:solidFill>
          <a:latin typeface="+mn-lt"/>
          <a:ea typeface="+mn-ea"/>
          <a:cs typeface="+mn-cs"/>
        </a:defRPr>
      </a:lvl1pPr>
      <a:lvl2pPr marL="740410" indent="-285750" algn="l" rtl="0" eaLnBrk="1" latinLnBrk="0" hangingPunct="1">
        <a:spcBef>
          <a:spcPct val="20000"/>
        </a:spcBef>
        <a:buClr>
          <a:schemeClr val="accent2"/>
        </a:buClr>
        <a:buSzPct val="90000"/>
        <a:buFont typeface="Wingdings" panose="05000000000000000000"/>
        <a:buChar char=""/>
        <a:defRPr kumimoji="0" sz="2600" kern="1200">
          <a:solidFill>
            <a:schemeClr val="tx1"/>
          </a:solidFill>
          <a:latin typeface="+mn-lt"/>
          <a:ea typeface="+mn-ea"/>
          <a:cs typeface="+mn-cs"/>
        </a:defRPr>
      </a:lvl2pPr>
      <a:lvl3pPr marL="996950" indent="-228600" algn="l" rtl="0" eaLnBrk="1" latinLnBrk="0" hangingPunct="1">
        <a:spcBef>
          <a:spcPct val="20000"/>
        </a:spcBef>
        <a:buClr>
          <a:schemeClr val="accent2"/>
        </a:buClr>
        <a:buFont typeface="Wingdings 2" panose="05020102010507070707"/>
        <a:buChar char=""/>
        <a:defRPr kumimoji="0" sz="2400" kern="1200">
          <a:solidFill>
            <a:schemeClr val="tx1"/>
          </a:solidFill>
          <a:latin typeface="+mn-lt"/>
          <a:ea typeface="+mn-ea"/>
          <a:cs typeface="+mn-cs"/>
        </a:defRPr>
      </a:lvl3pPr>
      <a:lvl4pPr marL="1261745" indent="-228600" algn="l" rtl="0" eaLnBrk="1" latinLnBrk="0" hangingPunct="1">
        <a:spcBef>
          <a:spcPct val="20000"/>
        </a:spcBef>
        <a:buClr>
          <a:schemeClr val="accent3"/>
        </a:buClr>
        <a:buFont typeface="Wingdings 3" panose="05040102010807070707"/>
        <a:buChar char=""/>
        <a:defRPr kumimoji="0" sz="2200" kern="1200">
          <a:solidFill>
            <a:schemeClr val="tx1"/>
          </a:solidFill>
          <a:latin typeface="+mn-lt"/>
          <a:ea typeface="+mn-ea"/>
          <a:cs typeface="+mn-cs"/>
        </a:defRPr>
      </a:lvl4pPr>
      <a:lvl5pPr marL="1481455" indent="-210185" algn="l" rtl="0" eaLnBrk="1" latinLnBrk="0" hangingPunct="1">
        <a:spcBef>
          <a:spcPct val="20000"/>
        </a:spcBef>
        <a:buClr>
          <a:schemeClr val="accent3"/>
        </a:buClr>
        <a:buFont typeface="Wingdings 2" panose="05020102010507070707"/>
        <a:buChar char=""/>
        <a:defRPr kumimoji="0" sz="2000" kern="1200">
          <a:solidFill>
            <a:schemeClr val="tx1"/>
          </a:solidFill>
          <a:latin typeface="+mn-lt"/>
          <a:ea typeface="+mn-ea"/>
          <a:cs typeface="+mn-cs"/>
        </a:defRPr>
      </a:lvl5pPr>
      <a:lvl6pPr marL="1710055" indent="-210185" algn="l" rtl="0" eaLnBrk="1" latinLnBrk="0" hangingPunct="1">
        <a:spcBef>
          <a:spcPct val="20000"/>
        </a:spcBef>
        <a:buClr>
          <a:schemeClr val="accent3"/>
        </a:buClr>
        <a:buFont typeface="Wingdings 2" panose="05020102010507070707"/>
        <a:buChar char=""/>
        <a:defRPr kumimoji="0" sz="1800" kern="1200">
          <a:solidFill>
            <a:schemeClr val="tx1"/>
          </a:solidFill>
          <a:latin typeface="+mn-lt"/>
          <a:ea typeface="+mn-ea"/>
          <a:cs typeface="+mn-cs"/>
        </a:defRPr>
      </a:lvl6pPr>
      <a:lvl7pPr marL="1901825" indent="-182880" algn="l" rtl="0" eaLnBrk="1" latinLnBrk="0" hangingPunct="1">
        <a:spcBef>
          <a:spcPct val="20000"/>
        </a:spcBef>
        <a:buClr>
          <a:schemeClr val="accent4"/>
        </a:buClr>
        <a:buFont typeface="Wingdings 2" panose="05020102010507070707"/>
        <a:buChar char=""/>
        <a:defRPr kumimoji="0" sz="1600" kern="1200">
          <a:solidFill>
            <a:schemeClr val="tx1"/>
          </a:solidFill>
          <a:latin typeface="+mn-lt"/>
          <a:ea typeface="+mn-ea"/>
          <a:cs typeface="+mn-cs"/>
        </a:defRPr>
      </a:lvl7pPr>
      <a:lvl8pPr marL="2094230" indent="-182880" algn="l" rtl="0" eaLnBrk="1" latinLnBrk="0" hangingPunct="1">
        <a:spcBef>
          <a:spcPct val="20000"/>
        </a:spcBef>
        <a:buClr>
          <a:schemeClr val="accent4"/>
        </a:buClr>
        <a:buFont typeface="Wingdings 2" panose="05020102010507070707"/>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panose="05020102010507070707"/>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GIF"/></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429000" y="2895600"/>
            <a:ext cx="5638800" cy="1143000"/>
          </a:xfrm>
          <a:solidFill>
            <a:schemeClr val="bg2"/>
          </a:solidFill>
          <a:effectLst>
            <a:glow rad="139700">
              <a:schemeClr val="accent4">
                <a:satMod val="175000"/>
                <a:alpha val="40000"/>
              </a:schemeClr>
            </a:glow>
          </a:effectLst>
        </p:spPr>
        <p:txBody>
          <a:bodyPr>
            <a:normAutofit fontScale="90000"/>
          </a:bodyPr>
          <a:lstStyle/>
          <a:p>
            <a:r>
              <a:rPr lang="en-US" sz="6000" b="1" dirty="0" smtClean="0">
                <a:solidFill>
                  <a:schemeClr val="tx1"/>
                </a:solidFill>
                <a:effectLst>
                  <a:glow rad="228600">
                    <a:schemeClr val="accent4">
                      <a:satMod val="175000"/>
                      <a:alpha val="40000"/>
                    </a:schemeClr>
                  </a:glow>
                </a:effectLst>
              </a:rPr>
              <a:t>VARICOSE VEINS</a:t>
            </a:r>
            <a:endParaRPr lang="en-US" sz="6000" b="1" dirty="0">
              <a:solidFill>
                <a:schemeClr val="tx1"/>
              </a:solidFill>
              <a:effectLst>
                <a:glow rad="228600">
                  <a:schemeClr val="accent4">
                    <a:satMod val="175000"/>
                    <a:alpha val="40000"/>
                  </a:schemeClr>
                </a:glow>
              </a:effectLst>
            </a:endParaRPr>
          </a:p>
        </p:txBody>
      </p:sp>
      <p:pic>
        <p:nvPicPr>
          <p:cNvPr id="5" name="Picture 2" descr="C:\Documents and Settings\USER\Desktop\Varicose veins\val6.jpg"/>
          <p:cNvPicPr>
            <a:picLocks noChangeAspect="1" noChangeArrowheads="1"/>
          </p:cNvPicPr>
          <p:nvPr/>
        </p:nvPicPr>
        <p:blipFill>
          <a:blip r:embed="rId1"/>
          <a:srcRect/>
          <a:stretch>
            <a:fillRect/>
          </a:stretch>
        </p:blipFill>
        <p:spPr bwMode="auto">
          <a:xfrm>
            <a:off x="381000" y="914400"/>
            <a:ext cx="2895600" cy="49225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descr="C:\Documents and Settings\USER\Desktop\Varicose veins\great%20saphenous%20vein.png"/>
          <p:cNvPicPr>
            <a:picLocks noChangeAspect="1" noChangeArrowheads="1"/>
          </p:cNvPicPr>
          <p:nvPr/>
        </p:nvPicPr>
        <p:blipFill>
          <a:blip r:embed="rId1" cstate="print"/>
          <a:srcRect/>
          <a:stretch>
            <a:fillRect/>
          </a:stretch>
        </p:blipFill>
        <p:spPr bwMode="auto">
          <a:xfrm>
            <a:off x="2590800" y="457200"/>
            <a:ext cx="3581400" cy="603183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C:\Documents and Settings\USER\Desktop\Varicose veins\Fig-563-Varicose-veins-affecting-especially-the-interna.jpg"/>
          <p:cNvPicPr>
            <a:picLocks noChangeAspect="1" noChangeArrowheads="1"/>
          </p:cNvPicPr>
          <p:nvPr/>
        </p:nvPicPr>
        <p:blipFill>
          <a:blip r:embed="rId1"/>
          <a:srcRect/>
          <a:stretch>
            <a:fillRect/>
          </a:stretch>
        </p:blipFill>
        <p:spPr bwMode="auto">
          <a:xfrm>
            <a:off x="457200" y="381000"/>
            <a:ext cx="4419600" cy="6046447"/>
          </a:xfrm>
          <a:prstGeom prst="rect">
            <a:avLst/>
          </a:prstGeom>
          <a:noFill/>
        </p:spPr>
      </p:pic>
      <p:sp>
        <p:nvSpPr>
          <p:cNvPr id="4" name="TextBox 3"/>
          <p:cNvSpPr txBox="1"/>
          <p:nvPr/>
        </p:nvSpPr>
        <p:spPr>
          <a:xfrm>
            <a:off x="5029200" y="2580382"/>
            <a:ext cx="3733800" cy="1077218"/>
          </a:xfrm>
          <a:prstGeom prst="rect">
            <a:avLst/>
          </a:prstGeom>
          <a:noFill/>
        </p:spPr>
        <p:txBody>
          <a:bodyPr wrap="square" rtlCol="0">
            <a:spAutoFit/>
          </a:bodyPr>
          <a:lstStyle/>
          <a:p>
            <a:pPr algn="ctr"/>
            <a:r>
              <a:rPr lang="en-US" sz="3200" b="1" dirty="0" smtClean="0">
                <a:solidFill>
                  <a:srgbClr val="FFFF00"/>
                </a:solidFill>
              </a:rPr>
              <a:t>LONG SAPHENOUS VEIN VARICOSITY</a:t>
            </a:r>
            <a:endParaRPr lang="en-US" sz="3200" b="1"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00800"/>
          </a:xfrm>
        </p:spPr>
        <p:txBody>
          <a:bodyPr>
            <a:noAutofit/>
          </a:bodyPr>
          <a:lstStyle/>
          <a:p>
            <a:pPr marL="514350" indent="-514350" algn="just">
              <a:lnSpc>
                <a:spcPct val="170000"/>
              </a:lnSpc>
              <a:spcBef>
                <a:spcPts val="0"/>
              </a:spcBef>
              <a:buNone/>
            </a:pPr>
            <a:r>
              <a:rPr lang="en-US" sz="2100" b="1" dirty="0" smtClean="0">
                <a:solidFill>
                  <a:srgbClr val="66FF99"/>
                </a:solidFill>
              </a:rPr>
              <a:t>Surgical importance (LSV):</a:t>
            </a:r>
            <a:endParaRPr lang="en-US" sz="2100" b="1" dirty="0" smtClean="0">
              <a:solidFill>
                <a:srgbClr val="66FF99"/>
              </a:solidFill>
            </a:endParaRPr>
          </a:p>
          <a:p>
            <a:pPr marL="514350" indent="-514350" algn="just">
              <a:lnSpc>
                <a:spcPct val="170000"/>
              </a:lnSpc>
              <a:spcBef>
                <a:spcPts val="0"/>
              </a:spcBef>
            </a:pPr>
            <a:r>
              <a:rPr lang="en-US" sz="2100" dirty="0" smtClean="0">
                <a:solidFill>
                  <a:schemeClr val="tx1"/>
                </a:solidFill>
              </a:rPr>
              <a:t>1. As there is communication between the long and short </a:t>
            </a:r>
            <a:r>
              <a:rPr lang="en-US" sz="2100" dirty="0" err="1" smtClean="0">
                <a:solidFill>
                  <a:schemeClr val="tx1"/>
                </a:solidFill>
              </a:rPr>
              <a:t>saphenous</a:t>
            </a:r>
            <a:r>
              <a:rPr lang="en-US" sz="2100" dirty="0" smtClean="0">
                <a:solidFill>
                  <a:schemeClr val="tx1"/>
                </a:solidFill>
              </a:rPr>
              <a:t> veins varicosity may spread from one system to the other.</a:t>
            </a:r>
            <a:endParaRPr lang="en-US" sz="2100" dirty="0" smtClean="0">
              <a:solidFill>
                <a:schemeClr val="tx1"/>
              </a:solidFill>
            </a:endParaRPr>
          </a:p>
          <a:p>
            <a:pPr marL="514350" indent="-514350" algn="just">
              <a:lnSpc>
                <a:spcPct val="170000"/>
              </a:lnSpc>
              <a:spcBef>
                <a:spcPts val="0"/>
              </a:spcBef>
            </a:pPr>
            <a:r>
              <a:rPr lang="en-US" sz="2100" dirty="0" smtClean="0">
                <a:solidFill>
                  <a:schemeClr val="tx1"/>
                </a:solidFill>
              </a:rPr>
              <a:t>2. At the time of operation for varicose vein, when a ligature is advised to the S.F. Junction, the veins draining into the long </a:t>
            </a:r>
            <a:r>
              <a:rPr lang="en-US" sz="2100" dirty="0" err="1" smtClean="0">
                <a:solidFill>
                  <a:schemeClr val="tx1"/>
                </a:solidFill>
              </a:rPr>
              <a:t>saphenous</a:t>
            </a:r>
            <a:r>
              <a:rPr lang="en-US" sz="2100" dirty="0" smtClean="0">
                <a:solidFill>
                  <a:schemeClr val="tx1"/>
                </a:solidFill>
              </a:rPr>
              <a:t> vein near the </a:t>
            </a:r>
            <a:r>
              <a:rPr lang="en-US" sz="2100" dirty="0" err="1" smtClean="0">
                <a:solidFill>
                  <a:schemeClr val="tx1"/>
                </a:solidFill>
              </a:rPr>
              <a:t>saphenous</a:t>
            </a:r>
            <a:r>
              <a:rPr lang="en-US" sz="2100" dirty="0" smtClean="0">
                <a:solidFill>
                  <a:schemeClr val="tx1"/>
                </a:solidFill>
              </a:rPr>
              <a:t> opening must be </a:t>
            </a:r>
            <a:r>
              <a:rPr lang="en-US" sz="2100" dirty="0" err="1" smtClean="0">
                <a:solidFill>
                  <a:schemeClr val="tx1"/>
                </a:solidFill>
              </a:rPr>
              <a:t>ligated</a:t>
            </a:r>
            <a:r>
              <a:rPr lang="en-US" sz="2100" dirty="0" smtClean="0">
                <a:solidFill>
                  <a:schemeClr val="tx1"/>
                </a:solidFill>
              </a:rPr>
              <a:t> and cut otherwise these small veins will become </a:t>
            </a:r>
            <a:r>
              <a:rPr lang="en-US" sz="2100" dirty="0" err="1" smtClean="0">
                <a:solidFill>
                  <a:schemeClr val="tx1"/>
                </a:solidFill>
              </a:rPr>
              <a:t>varicosed</a:t>
            </a:r>
            <a:r>
              <a:rPr lang="en-US" sz="2100" dirty="0" smtClean="0">
                <a:solidFill>
                  <a:schemeClr val="tx1"/>
                </a:solidFill>
              </a:rPr>
              <a:t> due to incompetent S.F. junction.</a:t>
            </a:r>
            <a:endParaRPr lang="en-US" sz="2100" dirty="0" smtClean="0">
              <a:solidFill>
                <a:schemeClr val="tx1"/>
              </a:solidFill>
            </a:endParaRPr>
          </a:p>
          <a:p>
            <a:pPr marL="514350" indent="-514350" algn="just">
              <a:lnSpc>
                <a:spcPct val="170000"/>
              </a:lnSpc>
              <a:spcBef>
                <a:spcPts val="0"/>
              </a:spcBef>
            </a:pPr>
            <a:r>
              <a:rPr lang="en-US" sz="2100" dirty="0" smtClean="0">
                <a:solidFill>
                  <a:schemeClr val="tx1"/>
                </a:solidFill>
              </a:rPr>
              <a:t>3. In case of varicosity of the long </a:t>
            </a:r>
            <a:r>
              <a:rPr lang="en-US" sz="2100" dirty="0" err="1" smtClean="0">
                <a:solidFill>
                  <a:schemeClr val="tx1"/>
                </a:solidFill>
              </a:rPr>
              <a:t>saphenous</a:t>
            </a:r>
            <a:r>
              <a:rPr lang="en-US" sz="2100" dirty="0" smtClean="0">
                <a:solidFill>
                  <a:schemeClr val="tx1"/>
                </a:solidFill>
              </a:rPr>
              <a:t> vein, the small veins from the sole of the foot and the ankle which drain into this venous system through the medial marginal veins become dilated and gives rise to swelling of ankle, know as </a:t>
            </a:r>
            <a:r>
              <a:rPr lang="en-US" sz="2100" b="1" dirty="0" smtClean="0">
                <a:solidFill>
                  <a:srgbClr val="66FF99"/>
                </a:solidFill>
              </a:rPr>
              <a:t>“ANKLE FLARE”</a:t>
            </a:r>
            <a:endParaRPr lang="en-US" sz="2100" b="1" dirty="0" smtClean="0">
              <a:solidFill>
                <a:srgbClr val="66FF99"/>
              </a:solidFill>
            </a:endParaRPr>
          </a:p>
          <a:p>
            <a:pPr marL="514350" indent="-514350" algn="just">
              <a:lnSpc>
                <a:spcPct val="170000"/>
              </a:lnSpc>
              <a:spcBef>
                <a:spcPts val="0"/>
              </a:spcBef>
            </a:pPr>
            <a:endParaRPr lang="en-US" sz="2100" dirty="0" smtClean="0">
              <a:solidFill>
                <a:schemeClr val="tx1"/>
              </a:solidFill>
            </a:endParaRPr>
          </a:p>
          <a:p>
            <a:pPr marL="514350" indent="-514350" algn="just">
              <a:lnSpc>
                <a:spcPct val="170000"/>
              </a:lnSpc>
              <a:spcBef>
                <a:spcPts val="0"/>
              </a:spcBef>
              <a:buNone/>
            </a:pPr>
            <a:r>
              <a:rPr lang="en-US" sz="2100" dirty="0" smtClean="0">
                <a:solidFill>
                  <a:schemeClr val="tx1"/>
                </a:solidFill>
              </a:rPr>
              <a:t>	</a:t>
            </a:r>
            <a:endParaRPr lang="en-US" sz="2100" dirty="0" smtClean="0">
              <a:solidFill>
                <a:schemeClr val="tx1"/>
              </a:solidFill>
            </a:endParaRPr>
          </a:p>
          <a:p>
            <a:pPr algn="just">
              <a:lnSpc>
                <a:spcPct val="170000"/>
              </a:lnSpc>
              <a:spcBef>
                <a:spcPts val="0"/>
              </a:spcBef>
            </a:pPr>
            <a:endParaRPr lang="en-US" sz="21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descr="C:\Documents and Settings\USER\Desktop\Varicose veins\image_consequences.jpg"/>
          <p:cNvPicPr>
            <a:picLocks noChangeAspect="1" noChangeArrowheads="1"/>
          </p:cNvPicPr>
          <p:nvPr/>
        </p:nvPicPr>
        <p:blipFill>
          <a:blip r:embed="rId1"/>
          <a:srcRect/>
          <a:stretch>
            <a:fillRect/>
          </a:stretch>
        </p:blipFill>
        <p:spPr bwMode="auto">
          <a:xfrm>
            <a:off x="756285" y="304800"/>
            <a:ext cx="7320915" cy="4800600"/>
          </a:xfrm>
          <a:prstGeom prst="rect">
            <a:avLst/>
          </a:prstGeom>
          <a:noFill/>
        </p:spPr>
      </p:pic>
      <p:sp>
        <p:nvSpPr>
          <p:cNvPr id="5" name="TextBox 4"/>
          <p:cNvSpPr txBox="1"/>
          <p:nvPr/>
        </p:nvSpPr>
        <p:spPr>
          <a:xfrm>
            <a:off x="1524000" y="5410200"/>
            <a:ext cx="6096000" cy="584775"/>
          </a:xfrm>
          <a:prstGeom prst="rect">
            <a:avLst/>
          </a:prstGeom>
          <a:noFill/>
        </p:spPr>
        <p:txBody>
          <a:bodyPr wrap="square" rtlCol="0">
            <a:spAutoFit/>
          </a:bodyPr>
          <a:lstStyle/>
          <a:p>
            <a:pPr algn="ctr"/>
            <a:r>
              <a:rPr lang="en-US" sz="3200" b="1" dirty="0" smtClean="0">
                <a:solidFill>
                  <a:srgbClr val="FFFF00"/>
                </a:solidFill>
              </a:rPr>
              <a:t>Ankle flare with mild ulceration</a:t>
            </a:r>
            <a:endParaRPr lang="en-US" sz="3200" b="1"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a:bodyPr>
          <a:lstStyle/>
          <a:p>
            <a:pPr algn="just">
              <a:lnSpc>
                <a:spcPct val="150000"/>
              </a:lnSpc>
              <a:spcBef>
                <a:spcPts val="0"/>
              </a:spcBef>
              <a:buNone/>
            </a:pPr>
            <a:r>
              <a:rPr lang="en-US" b="1" dirty="0" smtClean="0">
                <a:solidFill>
                  <a:srgbClr val="66FF99"/>
                </a:solidFill>
              </a:rPr>
              <a:t>2. Short </a:t>
            </a:r>
            <a:r>
              <a:rPr lang="en-US" b="1" dirty="0" err="1" smtClean="0">
                <a:solidFill>
                  <a:srgbClr val="66FF99"/>
                </a:solidFill>
              </a:rPr>
              <a:t>Saphenous</a:t>
            </a:r>
            <a:r>
              <a:rPr lang="en-US" b="1" dirty="0" smtClean="0">
                <a:solidFill>
                  <a:srgbClr val="66FF99"/>
                </a:solidFill>
              </a:rPr>
              <a:t> vein:</a:t>
            </a:r>
            <a:endParaRPr lang="en-US" b="1" dirty="0" smtClean="0">
              <a:solidFill>
                <a:srgbClr val="66FF99"/>
              </a:solidFill>
            </a:endParaRPr>
          </a:p>
          <a:p>
            <a:pPr algn="just">
              <a:lnSpc>
                <a:spcPct val="150000"/>
              </a:lnSpc>
            </a:pPr>
            <a:r>
              <a:rPr lang="en-US" sz="2800" dirty="0" smtClean="0">
                <a:solidFill>
                  <a:schemeClr val="tx1"/>
                </a:solidFill>
              </a:rPr>
              <a:t>This vein begins in the lateral marginal vein of the foot and ends in </a:t>
            </a:r>
            <a:r>
              <a:rPr lang="en-US" sz="2800" dirty="0" err="1" smtClean="0">
                <a:solidFill>
                  <a:schemeClr val="tx1"/>
                </a:solidFill>
              </a:rPr>
              <a:t>popliteal</a:t>
            </a:r>
            <a:r>
              <a:rPr lang="en-US" sz="2800" dirty="0" smtClean="0">
                <a:solidFill>
                  <a:schemeClr val="tx1"/>
                </a:solidFill>
              </a:rPr>
              <a:t> vein 3 to 7.5 </a:t>
            </a:r>
            <a:r>
              <a:rPr lang="en-US" sz="2800" dirty="0" err="1" smtClean="0">
                <a:solidFill>
                  <a:schemeClr val="tx1"/>
                </a:solidFill>
              </a:rPr>
              <a:t>cms</a:t>
            </a:r>
            <a:r>
              <a:rPr lang="en-US" sz="2800" dirty="0" smtClean="0">
                <a:solidFill>
                  <a:schemeClr val="tx1"/>
                </a:solidFill>
              </a:rPr>
              <a:t> above the level of the knee joint.</a:t>
            </a:r>
            <a:endParaRPr lang="en-US" sz="2800" dirty="0" smtClean="0">
              <a:solidFill>
                <a:schemeClr val="tx1"/>
              </a:solidFill>
            </a:endParaRPr>
          </a:p>
          <a:p>
            <a:pPr algn="just">
              <a:lnSpc>
                <a:spcPct val="150000"/>
              </a:lnSpc>
            </a:pPr>
            <a:r>
              <a:rPr lang="en-US" sz="2800" dirty="0" smtClean="0">
                <a:solidFill>
                  <a:schemeClr val="tx1"/>
                </a:solidFill>
              </a:rPr>
              <a:t>It possess 7 to 13 valves.</a:t>
            </a:r>
            <a:endParaRPr lang="en-US" sz="2800" dirty="0" smtClean="0">
              <a:solidFill>
                <a:schemeClr val="tx1"/>
              </a:solidFill>
            </a:endParaRPr>
          </a:p>
          <a:p>
            <a:pPr algn="just">
              <a:lnSpc>
                <a:spcPct val="150000"/>
              </a:lnSpc>
              <a:buNone/>
            </a:pPr>
            <a:endParaRPr lang="en-US" sz="2800" dirty="0" smtClean="0">
              <a:solidFill>
                <a:schemeClr val="tx1"/>
              </a:solidFill>
            </a:endParaRPr>
          </a:p>
          <a:p>
            <a:pPr algn="just">
              <a:lnSpc>
                <a:spcPct val="150000"/>
              </a:lnSpc>
            </a:pP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943600"/>
          </a:xfrm>
        </p:spPr>
        <p:txBody>
          <a:bodyPr>
            <a:noAutofit/>
          </a:bodyPr>
          <a:lstStyle/>
          <a:p>
            <a:pPr algn="just">
              <a:lnSpc>
                <a:spcPct val="170000"/>
              </a:lnSpc>
              <a:spcBef>
                <a:spcPts val="0"/>
              </a:spcBef>
              <a:buNone/>
            </a:pPr>
            <a:r>
              <a:rPr lang="en-US" sz="2800" b="1" dirty="0" smtClean="0">
                <a:solidFill>
                  <a:srgbClr val="66FF99"/>
                </a:solidFill>
              </a:rPr>
              <a:t>Perforators:</a:t>
            </a:r>
            <a:endParaRPr lang="en-US" sz="2800" b="1" dirty="0" smtClean="0">
              <a:solidFill>
                <a:srgbClr val="66FF99"/>
              </a:solidFill>
            </a:endParaRPr>
          </a:p>
          <a:p>
            <a:pPr algn="just">
              <a:lnSpc>
                <a:spcPct val="170000"/>
              </a:lnSpc>
              <a:spcBef>
                <a:spcPts val="0"/>
              </a:spcBef>
            </a:pPr>
            <a:r>
              <a:rPr lang="en-US" sz="2600" dirty="0" smtClean="0">
                <a:solidFill>
                  <a:schemeClr val="tx1"/>
                </a:solidFill>
              </a:rPr>
              <a:t>These veins communicate between the superficial and deep veins.  There are valves in these veins which allow the blood flow from superficial to deep veins.</a:t>
            </a:r>
            <a:endParaRPr lang="en-US" sz="2600" dirty="0" smtClean="0">
              <a:solidFill>
                <a:schemeClr val="tx1"/>
              </a:solidFill>
            </a:endParaRPr>
          </a:p>
          <a:p>
            <a:pPr algn="just">
              <a:lnSpc>
                <a:spcPct val="170000"/>
              </a:lnSpc>
              <a:spcBef>
                <a:spcPts val="0"/>
              </a:spcBef>
            </a:pPr>
            <a:r>
              <a:rPr lang="en-US" sz="2600" dirty="0" smtClean="0">
                <a:solidFill>
                  <a:schemeClr val="tx1"/>
                </a:solidFill>
              </a:rPr>
              <a:t>If these valves become incompetent the veins become </a:t>
            </a:r>
            <a:r>
              <a:rPr lang="en-US" sz="2600" b="1" dirty="0" smtClean="0">
                <a:solidFill>
                  <a:schemeClr val="tx1"/>
                </a:solidFill>
              </a:rPr>
              <a:t>high pressure leaks </a:t>
            </a:r>
            <a:r>
              <a:rPr lang="en-US" sz="2600" dirty="0" smtClean="0">
                <a:solidFill>
                  <a:schemeClr val="tx1"/>
                </a:solidFill>
              </a:rPr>
              <a:t>during muscular contraction and this transmission of high pressure in the deep veins to the superficial veins results in dilatation of the superficial veins producing varicose veins.</a:t>
            </a:r>
            <a:endParaRPr lang="en-US" sz="2600"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705600"/>
          </a:xfrm>
        </p:spPr>
        <p:txBody>
          <a:bodyPr>
            <a:normAutofit fontScale="77500" lnSpcReduction="20000"/>
          </a:bodyPr>
          <a:lstStyle/>
          <a:p>
            <a:pPr algn="just">
              <a:lnSpc>
                <a:spcPct val="170000"/>
              </a:lnSpc>
              <a:spcBef>
                <a:spcPts val="0"/>
              </a:spcBef>
              <a:buNone/>
            </a:pPr>
            <a:r>
              <a:rPr lang="en-US" sz="3600" b="1" dirty="0" smtClean="0">
                <a:solidFill>
                  <a:srgbClr val="66FF99"/>
                </a:solidFill>
              </a:rPr>
              <a:t>Perforators types:</a:t>
            </a:r>
            <a:endParaRPr lang="en-US" sz="3600" b="1" dirty="0" smtClean="0">
              <a:solidFill>
                <a:srgbClr val="66FF99"/>
              </a:solidFill>
            </a:endParaRPr>
          </a:p>
          <a:p>
            <a:pPr algn="just">
              <a:lnSpc>
                <a:spcPct val="170000"/>
              </a:lnSpc>
              <a:spcBef>
                <a:spcPts val="0"/>
              </a:spcBef>
              <a:buNone/>
            </a:pPr>
            <a:r>
              <a:rPr lang="en-US" dirty="0" smtClean="0">
                <a:solidFill>
                  <a:srgbClr val="FFCCFF"/>
                </a:solidFill>
              </a:rPr>
              <a:t>	A. </a:t>
            </a:r>
            <a:r>
              <a:rPr lang="en-US" b="1" dirty="0" smtClean="0">
                <a:solidFill>
                  <a:srgbClr val="FFCCFF"/>
                </a:solidFill>
              </a:rPr>
              <a:t>Indirect perforators:</a:t>
            </a:r>
            <a:endParaRPr lang="en-US" b="1" dirty="0" smtClean="0">
              <a:solidFill>
                <a:srgbClr val="FFCCFF"/>
              </a:solidFill>
            </a:endParaRPr>
          </a:p>
          <a:p>
            <a:pPr algn="just">
              <a:lnSpc>
                <a:spcPct val="170000"/>
              </a:lnSpc>
              <a:spcBef>
                <a:spcPts val="0"/>
              </a:spcBef>
            </a:pPr>
            <a:r>
              <a:rPr lang="en-US" dirty="0" smtClean="0">
                <a:solidFill>
                  <a:schemeClr val="tx1"/>
                </a:solidFill>
              </a:rPr>
              <a:t>These are numerous small vessels which starts from the superficial venous system, pierce the deep fascia and communicate with a vessel in an underlying muscle.</a:t>
            </a:r>
            <a:endParaRPr lang="en-US" dirty="0" smtClean="0">
              <a:solidFill>
                <a:schemeClr val="tx1"/>
              </a:solidFill>
            </a:endParaRPr>
          </a:p>
          <a:p>
            <a:pPr algn="just">
              <a:lnSpc>
                <a:spcPct val="170000"/>
              </a:lnSpc>
              <a:spcBef>
                <a:spcPts val="0"/>
              </a:spcBef>
              <a:buNone/>
            </a:pPr>
            <a:r>
              <a:rPr lang="en-US" dirty="0" smtClean="0">
                <a:solidFill>
                  <a:schemeClr val="tx1"/>
                </a:solidFill>
              </a:rPr>
              <a:t>	</a:t>
            </a:r>
            <a:r>
              <a:rPr lang="en-US" dirty="0" smtClean="0">
                <a:solidFill>
                  <a:srgbClr val="FFCCFF"/>
                </a:solidFill>
              </a:rPr>
              <a:t>B. </a:t>
            </a:r>
            <a:r>
              <a:rPr lang="en-US" b="1" dirty="0" smtClean="0">
                <a:solidFill>
                  <a:srgbClr val="FFCCFF"/>
                </a:solidFill>
              </a:rPr>
              <a:t>Direct perforators </a:t>
            </a:r>
            <a:r>
              <a:rPr lang="en-US" dirty="0" smtClean="0">
                <a:solidFill>
                  <a:srgbClr val="FFCCFF"/>
                </a:solidFill>
              </a:rPr>
              <a:t>– </a:t>
            </a:r>
            <a:r>
              <a:rPr lang="en-US" dirty="0" smtClean="0">
                <a:solidFill>
                  <a:schemeClr val="tx1"/>
                </a:solidFill>
              </a:rPr>
              <a:t>These veins directly connect the superficial and deep veins.  These are . . . </a:t>
            </a:r>
            <a:endParaRPr lang="en-US" dirty="0" smtClean="0">
              <a:solidFill>
                <a:schemeClr val="tx1"/>
              </a:solidFill>
            </a:endParaRPr>
          </a:p>
          <a:p>
            <a:pPr algn="just">
              <a:lnSpc>
                <a:spcPct val="170000"/>
              </a:lnSpc>
              <a:spcBef>
                <a:spcPts val="0"/>
              </a:spcBef>
            </a:pPr>
            <a:r>
              <a:rPr lang="en-US" b="1" dirty="0" smtClean="0">
                <a:solidFill>
                  <a:srgbClr val="00B0F0"/>
                </a:solidFill>
              </a:rPr>
              <a:t>In the thigh </a:t>
            </a:r>
            <a:r>
              <a:rPr lang="en-US" dirty="0" smtClean="0">
                <a:solidFill>
                  <a:srgbClr val="00B0F0"/>
                </a:solidFill>
              </a:rPr>
              <a:t>–</a:t>
            </a:r>
            <a:r>
              <a:rPr lang="en-US" dirty="0" smtClean="0">
                <a:solidFill>
                  <a:schemeClr val="tx1"/>
                </a:solidFill>
              </a:rPr>
              <a:t> between the long </a:t>
            </a:r>
            <a:r>
              <a:rPr lang="en-US" dirty="0" err="1" smtClean="0">
                <a:solidFill>
                  <a:schemeClr val="tx1"/>
                </a:solidFill>
              </a:rPr>
              <a:t>saphenous</a:t>
            </a:r>
            <a:r>
              <a:rPr lang="en-US" dirty="0" smtClean="0">
                <a:solidFill>
                  <a:schemeClr val="tx1"/>
                </a:solidFill>
              </a:rPr>
              <a:t> and femoral vein (Dodd)</a:t>
            </a:r>
            <a:endParaRPr lang="en-US" dirty="0" smtClean="0">
              <a:solidFill>
                <a:schemeClr val="tx1"/>
              </a:solidFill>
            </a:endParaRPr>
          </a:p>
          <a:p>
            <a:pPr algn="just">
              <a:lnSpc>
                <a:spcPct val="170000"/>
              </a:lnSpc>
              <a:spcBef>
                <a:spcPts val="0"/>
              </a:spcBef>
              <a:buNone/>
            </a:pPr>
            <a:r>
              <a:rPr lang="en-US" dirty="0" smtClean="0">
                <a:solidFill>
                  <a:schemeClr val="tx1"/>
                </a:solidFill>
              </a:rPr>
              <a:t>	</a:t>
            </a:r>
            <a:r>
              <a:rPr lang="en-US" b="1" dirty="0" smtClean="0">
                <a:solidFill>
                  <a:srgbClr val="00B0F0"/>
                </a:solidFill>
              </a:rPr>
              <a:t>In the leg  	- 	(Lower leg perforators – </a:t>
            </a:r>
            <a:r>
              <a:rPr lang="en-US" b="1" dirty="0" err="1" smtClean="0">
                <a:solidFill>
                  <a:srgbClr val="00B0F0"/>
                </a:solidFill>
              </a:rPr>
              <a:t>Cockett</a:t>
            </a:r>
            <a:r>
              <a:rPr lang="en-US" b="1" dirty="0" smtClean="0">
                <a:solidFill>
                  <a:srgbClr val="00B0F0"/>
                </a:solidFill>
              </a:rPr>
              <a:t>) </a:t>
            </a:r>
            <a:endParaRPr lang="en-US" b="1" dirty="0" smtClean="0">
              <a:solidFill>
                <a:srgbClr val="00B0F0"/>
              </a:solidFill>
            </a:endParaRPr>
          </a:p>
          <a:p>
            <a:pPr algn="just">
              <a:lnSpc>
                <a:spcPct val="170000"/>
              </a:lnSpc>
              <a:spcBef>
                <a:spcPts val="0"/>
              </a:spcBef>
              <a:buNone/>
            </a:pPr>
            <a:r>
              <a:rPr lang="en-US" b="1" dirty="0" smtClean="0">
                <a:solidFill>
                  <a:srgbClr val="00B0F0"/>
                </a:solidFill>
              </a:rPr>
              <a:t>			-	</a:t>
            </a:r>
            <a:r>
              <a:rPr lang="en-US" b="1" dirty="0" err="1" smtClean="0">
                <a:solidFill>
                  <a:srgbClr val="00B0F0"/>
                </a:solidFill>
              </a:rPr>
              <a:t>Gastrocnemius</a:t>
            </a:r>
            <a:r>
              <a:rPr lang="en-US" b="1" dirty="0" smtClean="0">
                <a:solidFill>
                  <a:srgbClr val="00B0F0"/>
                </a:solidFill>
              </a:rPr>
              <a:t> perforator - Boyd</a:t>
            </a:r>
            <a:endParaRPr lang="en-US" b="1" dirty="0" smtClean="0">
              <a:solidFill>
                <a:srgbClr val="00B0F0"/>
              </a:solidFill>
            </a:endParaRPr>
          </a:p>
          <a:p>
            <a:pPr algn="just">
              <a:lnSpc>
                <a:spcPct val="170000"/>
              </a:lnSpc>
              <a:spcBef>
                <a:spcPts val="0"/>
              </a:spcBef>
              <a:buNone/>
            </a:pPr>
            <a:endParaRPr lang="en-US" dirty="0" smtClean="0">
              <a:solidFill>
                <a:schemeClr val="tx1"/>
              </a:solidFill>
            </a:endParaRPr>
          </a:p>
          <a:p>
            <a:pPr algn="just">
              <a:lnSpc>
                <a:spcPct val="170000"/>
              </a:lnSpc>
              <a:spcBef>
                <a:spcPts val="0"/>
              </a:spcBef>
            </a:pPr>
            <a:endParaRPr lang="en-US"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1"/>
          <a:srcRect/>
          <a:stretch>
            <a:fillRect/>
          </a:stretch>
        </p:blipFill>
        <p:spPr bwMode="auto">
          <a:xfrm>
            <a:off x="457200" y="211986"/>
            <a:ext cx="4495800" cy="6417414"/>
          </a:xfrm>
          <a:prstGeom prst="rect">
            <a:avLst/>
          </a:prstGeom>
          <a:noFill/>
          <a:ln w="9525">
            <a:noFill/>
            <a:miter lim="800000"/>
            <a:headEnd/>
            <a:tailEnd/>
          </a:ln>
          <a:effectLst/>
        </p:spPr>
      </p:pic>
      <p:sp>
        <p:nvSpPr>
          <p:cNvPr id="4" name="TextBox 3"/>
          <p:cNvSpPr txBox="1"/>
          <p:nvPr/>
        </p:nvSpPr>
        <p:spPr>
          <a:xfrm>
            <a:off x="5181600" y="2743200"/>
            <a:ext cx="3810000" cy="1077218"/>
          </a:xfrm>
          <a:prstGeom prst="rect">
            <a:avLst/>
          </a:prstGeom>
          <a:noFill/>
        </p:spPr>
        <p:txBody>
          <a:bodyPr wrap="square" rtlCol="0">
            <a:spAutoFit/>
          </a:bodyPr>
          <a:lstStyle/>
          <a:p>
            <a:pPr algn="ctr"/>
            <a:r>
              <a:rPr lang="en-US" sz="3200" b="1" dirty="0" smtClean="0">
                <a:solidFill>
                  <a:srgbClr val="FFFF00"/>
                </a:solidFill>
              </a:rPr>
              <a:t>PERFORATORS OF </a:t>
            </a:r>
            <a:endParaRPr lang="en-US" sz="3200" b="1" dirty="0" smtClean="0">
              <a:solidFill>
                <a:srgbClr val="FFFF00"/>
              </a:solidFill>
            </a:endParaRPr>
          </a:p>
          <a:p>
            <a:pPr algn="ctr"/>
            <a:r>
              <a:rPr lang="en-US" sz="3200" b="1" dirty="0" smtClean="0">
                <a:solidFill>
                  <a:srgbClr val="FFFF00"/>
                </a:solidFill>
              </a:rPr>
              <a:t>LOWER LIMB</a:t>
            </a:r>
            <a:endParaRPr lang="en-US" sz="3200" b="1"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noAutofit/>
          </a:bodyPr>
          <a:lstStyle/>
          <a:p>
            <a:pPr algn="just">
              <a:lnSpc>
                <a:spcPct val="160000"/>
              </a:lnSpc>
              <a:spcBef>
                <a:spcPts val="0"/>
              </a:spcBef>
              <a:buNone/>
            </a:pPr>
            <a:r>
              <a:rPr lang="en-US" sz="2800" b="1" dirty="0" smtClean="0">
                <a:solidFill>
                  <a:srgbClr val="FFFF00"/>
                </a:solidFill>
              </a:rPr>
              <a:t>SURGICAL PATHOLOGY:</a:t>
            </a:r>
            <a:endParaRPr lang="en-US" sz="2800" b="1" dirty="0" smtClean="0">
              <a:solidFill>
                <a:srgbClr val="FFFF00"/>
              </a:solidFill>
            </a:endParaRPr>
          </a:p>
          <a:p>
            <a:pPr algn="just">
              <a:lnSpc>
                <a:spcPct val="160000"/>
              </a:lnSpc>
              <a:spcBef>
                <a:spcPts val="0"/>
              </a:spcBef>
            </a:pPr>
            <a:r>
              <a:rPr lang="en-US" sz="2600" dirty="0" smtClean="0">
                <a:solidFill>
                  <a:schemeClr val="tx1"/>
                </a:solidFill>
              </a:rPr>
              <a:t>Normally blood flow from the superficial veins to deep system through the competent perforators.  But if this mechanism breaks down, either due to destruction of the valves of the deep veins (following </a:t>
            </a:r>
            <a:r>
              <a:rPr lang="en-US" sz="2600" dirty="0" err="1" smtClean="0">
                <a:solidFill>
                  <a:schemeClr val="tx1"/>
                </a:solidFill>
              </a:rPr>
              <a:t>dvt</a:t>
            </a:r>
            <a:r>
              <a:rPr lang="en-US" sz="2600" dirty="0" smtClean="0">
                <a:solidFill>
                  <a:schemeClr val="tx1"/>
                </a:solidFill>
              </a:rPr>
              <a:t>) or of the perforators or of the superficial venous system, the blood becomes stagnated in the superficial veins which leads to varicosity.</a:t>
            </a:r>
            <a:endParaRPr lang="en-US" sz="2600" dirty="0" smtClean="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C:\Documents and Settings\USER\Desktop\Varicose veins\varicose-vein-with-leg-300dpi.jpg"/>
          <p:cNvPicPr>
            <a:picLocks noChangeAspect="1" noChangeArrowheads="1"/>
          </p:cNvPicPr>
          <p:nvPr/>
        </p:nvPicPr>
        <p:blipFill>
          <a:blip r:embed="rId1"/>
          <a:srcRect/>
          <a:stretch>
            <a:fillRect/>
          </a:stretch>
        </p:blipFill>
        <p:spPr bwMode="auto">
          <a:xfrm>
            <a:off x="838200" y="762000"/>
            <a:ext cx="7582178" cy="5410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91200"/>
          </a:xfrm>
        </p:spPr>
        <p:txBody>
          <a:bodyPr>
            <a:normAutofit fontScale="77500" lnSpcReduction="20000"/>
          </a:bodyPr>
          <a:lstStyle/>
          <a:p>
            <a:pPr algn="just">
              <a:lnSpc>
                <a:spcPct val="170000"/>
              </a:lnSpc>
              <a:spcBef>
                <a:spcPts val="0"/>
              </a:spcBef>
              <a:buNone/>
            </a:pPr>
            <a:r>
              <a:rPr lang="en-US" sz="4600" b="1" dirty="0" smtClean="0">
                <a:solidFill>
                  <a:srgbClr val="FFFF00"/>
                </a:solidFill>
              </a:rPr>
              <a:t>DEFINITION:</a:t>
            </a:r>
            <a:endParaRPr lang="en-US" sz="4600" b="1" dirty="0" smtClean="0">
              <a:solidFill>
                <a:srgbClr val="FFFF00"/>
              </a:solidFill>
            </a:endParaRPr>
          </a:p>
          <a:p>
            <a:pPr algn="just">
              <a:lnSpc>
                <a:spcPct val="170000"/>
              </a:lnSpc>
              <a:spcBef>
                <a:spcPts val="0"/>
              </a:spcBef>
            </a:pPr>
            <a:r>
              <a:rPr lang="en-US" dirty="0" smtClean="0">
                <a:solidFill>
                  <a:schemeClr val="tx1"/>
                </a:solidFill>
              </a:rPr>
              <a:t>When a vein becomes dilated, elongated and tortuous, the vein is said to be </a:t>
            </a:r>
            <a:r>
              <a:rPr lang="en-US" b="1" dirty="0" smtClean="0">
                <a:solidFill>
                  <a:schemeClr val="accent2">
                    <a:lumMod val="60000"/>
                    <a:lumOff val="40000"/>
                  </a:schemeClr>
                </a:solidFill>
              </a:rPr>
              <a:t>“VARICOSE”</a:t>
            </a:r>
            <a:endParaRPr lang="en-US" b="1" dirty="0" smtClean="0">
              <a:solidFill>
                <a:schemeClr val="accent2">
                  <a:lumMod val="60000"/>
                  <a:lumOff val="40000"/>
                </a:schemeClr>
              </a:solidFill>
            </a:endParaRPr>
          </a:p>
          <a:p>
            <a:pPr algn="just">
              <a:lnSpc>
                <a:spcPct val="170000"/>
              </a:lnSpc>
              <a:spcBef>
                <a:spcPts val="0"/>
              </a:spcBef>
              <a:buNone/>
            </a:pPr>
            <a:r>
              <a:rPr lang="en-US" b="1" dirty="0" smtClean="0">
                <a:solidFill>
                  <a:schemeClr val="accent6">
                    <a:lumMod val="60000"/>
                    <a:lumOff val="40000"/>
                  </a:schemeClr>
                </a:solidFill>
              </a:rPr>
              <a:t>SITES:</a:t>
            </a:r>
            <a:endParaRPr lang="en-US" b="1" dirty="0" smtClean="0">
              <a:solidFill>
                <a:schemeClr val="accent6">
                  <a:lumMod val="60000"/>
                  <a:lumOff val="40000"/>
                </a:schemeClr>
              </a:solidFill>
            </a:endParaRPr>
          </a:p>
          <a:p>
            <a:pPr algn="just">
              <a:lnSpc>
                <a:spcPct val="170000"/>
              </a:lnSpc>
              <a:spcBef>
                <a:spcPts val="0"/>
              </a:spcBef>
              <a:buNone/>
            </a:pPr>
            <a:r>
              <a:rPr lang="en-US" dirty="0" smtClean="0">
                <a:solidFill>
                  <a:schemeClr val="tx1"/>
                </a:solidFill>
              </a:rPr>
              <a:t>The common sites of varicosity are:</a:t>
            </a:r>
            <a:endParaRPr lang="en-US" dirty="0" smtClean="0">
              <a:solidFill>
                <a:schemeClr val="tx1"/>
              </a:solidFill>
            </a:endParaRPr>
          </a:p>
          <a:p>
            <a:pPr algn="just">
              <a:lnSpc>
                <a:spcPct val="170000"/>
              </a:lnSpc>
              <a:spcBef>
                <a:spcPts val="0"/>
              </a:spcBef>
              <a:buNone/>
            </a:pPr>
            <a:r>
              <a:rPr lang="en-US" dirty="0" smtClean="0">
                <a:solidFill>
                  <a:schemeClr val="tx1"/>
                </a:solidFill>
              </a:rPr>
              <a:t>1. Superficial venous system of the lower limb – either the Long or short </a:t>
            </a:r>
            <a:r>
              <a:rPr lang="en-US" dirty="0" err="1" smtClean="0">
                <a:solidFill>
                  <a:schemeClr val="tx1"/>
                </a:solidFill>
              </a:rPr>
              <a:t>saphenous</a:t>
            </a:r>
            <a:r>
              <a:rPr lang="en-US" dirty="0" smtClean="0">
                <a:solidFill>
                  <a:schemeClr val="tx1"/>
                </a:solidFill>
              </a:rPr>
              <a:t> or both.</a:t>
            </a:r>
            <a:endParaRPr lang="en-US" dirty="0" smtClean="0">
              <a:solidFill>
                <a:schemeClr val="tx1"/>
              </a:solidFill>
            </a:endParaRPr>
          </a:p>
          <a:p>
            <a:pPr algn="just">
              <a:lnSpc>
                <a:spcPct val="170000"/>
              </a:lnSpc>
              <a:spcBef>
                <a:spcPts val="0"/>
              </a:spcBef>
              <a:buNone/>
            </a:pPr>
            <a:r>
              <a:rPr lang="en-US" dirty="0" smtClean="0">
                <a:solidFill>
                  <a:schemeClr val="tx1"/>
                </a:solidFill>
              </a:rPr>
              <a:t>2. </a:t>
            </a:r>
            <a:r>
              <a:rPr lang="en-US" dirty="0" err="1" smtClean="0">
                <a:solidFill>
                  <a:schemeClr val="tx1"/>
                </a:solidFill>
              </a:rPr>
              <a:t>Oesophageal</a:t>
            </a:r>
            <a:r>
              <a:rPr lang="en-US" dirty="0" smtClean="0">
                <a:solidFill>
                  <a:schemeClr val="tx1"/>
                </a:solidFill>
              </a:rPr>
              <a:t> </a:t>
            </a:r>
            <a:r>
              <a:rPr lang="en-US" dirty="0" err="1" smtClean="0">
                <a:solidFill>
                  <a:schemeClr val="tx1"/>
                </a:solidFill>
              </a:rPr>
              <a:t>varix</a:t>
            </a:r>
            <a:r>
              <a:rPr lang="en-US" dirty="0" smtClean="0">
                <a:solidFill>
                  <a:schemeClr val="tx1"/>
                </a:solidFill>
              </a:rPr>
              <a:t> </a:t>
            </a:r>
            <a:endParaRPr lang="en-US" dirty="0" smtClean="0">
              <a:solidFill>
                <a:schemeClr val="tx1"/>
              </a:solidFill>
            </a:endParaRPr>
          </a:p>
          <a:p>
            <a:pPr algn="just">
              <a:lnSpc>
                <a:spcPct val="170000"/>
              </a:lnSpc>
              <a:spcBef>
                <a:spcPts val="0"/>
              </a:spcBef>
              <a:buNone/>
            </a:pPr>
            <a:r>
              <a:rPr lang="en-US" dirty="0" smtClean="0">
                <a:solidFill>
                  <a:schemeClr val="tx1"/>
                </a:solidFill>
              </a:rPr>
              <a:t>3. Varicosity of the </a:t>
            </a:r>
            <a:r>
              <a:rPr lang="en-US" dirty="0" err="1" smtClean="0">
                <a:solidFill>
                  <a:schemeClr val="tx1"/>
                </a:solidFill>
              </a:rPr>
              <a:t>haemorrhoidal</a:t>
            </a:r>
            <a:r>
              <a:rPr lang="en-US" dirty="0" smtClean="0">
                <a:solidFill>
                  <a:schemeClr val="tx1"/>
                </a:solidFill>
              </a:rPr>
              <a:t> veins (Piles)</a:t>
            </a:r>
            <a:endParaRPr lang="en-US" dirty="0" smtClean="0">
              <a:solidFill>
                <a:schemeClr val="tx1"/>
              </a:solidFill>
            </a:endParaRPr>
          </a:p>
          <a:p>
            <a:pPr algn="just">
              <a:lnSpc>
                <a:spcPct val="170000"/>
              </a:lnSpc>
              <a:spcBef>
                <a:spcPts val="0"/>
              </a:spcBef>
              <a:buNone/>
            </a:pPr>
            <a:r>
              <a:rPr lang="en-US" dirty="0" smtClean="0">
                <a:solidFill>
                  <a:schemeClr val="tx1"/>
                </a:solidFill>
              </a:rPr>
              <a:t>4. Varicosity of the spermatic veins (</a:t>
            </a:r>
            <a:r>
              <a:rPr lang="en-US" dirty="0" err="1" smtClean="0">
                <a:solidFill>
                  <a:schemeClr val="tx1"/>
                </a:solidFill>
              </a:rPr>
              <a:t>Varicocele</a:t>
            </a:r>
            <a:r>
              <a:rPr lang="en-US" dirty="0" smtClean="0">
                <a:solidFill>
                  <a:schemeClr val="tx1"/>
                </a:solidFill>
              </a:rPr>
              <a:t>)</a:t>
            </a:r>
            <a:endParaRPr lang="en-US" dirty="0" smtClean="0">
              <a:solidFill>
                <a:schemeClr val="tx1"/>
              </a:solidFill>
            </a:endParaRPr>
          </a:p>
          <a:p>
            <a:pPr algn="just">
              <a:lnSpc>
                <a:spcPct val="170000"/>
              </a:lnSpc>
              <a:spcBef>
                <a:spcPts val="0"/>
              </a:spcBef>
            </a:pPr>
            <a:endParaRPr lang="en-US" dirty="0" smtClean="0">
              <a:solidFill>
                <a:schemeClr val="tx1"/>
              </a:solidFill>
            </a:endParaRPr>
          </a:p>
          <a:p>
            <a:pPr algn="just">
              <a:lnSpc>
                <a:spcPct val="170000"/>
              </a:lnSpc>
              <a:spcBef>
                <a:spcPts val="0"/>
              </a:spcBef>
            </a:pPr>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70000" lnSpcReduction="20000"/>
          </a:bodyPr>
          <a:lstStyle/>
          <a:p>
            <a:pPr algn="just">
              <a:lnSpc>
                <a:spcPct val="170000"/>
              </a:lnSpc>
              <a:spcBef>
                <a:spcPts val="0"/>
              </a:spcBef>
              <a:buNone/>
            </a:pPr>
            <a:r>
              <a:rPr lang="en-US" sz="3400" b="1" dirty="0" smtClean="0">
                <a:solidFill>
                  <a:srgbClr val="66FF99"/>
                </a:solidFill>
              </a:rPr>
              <a:t>AETIOLOGY:</a:t>
            </a:r>
            <a:endParaRPr lang="en-US" sz="3400" b="1" dirty="0" smtClean="0">
              <a:solidFill>
                <a:srgbClr val="66FF99"/>
              </a:solidFill>
            </a:endParaRPr>
          </a:p>
          <a:p>
            <a:pPr algn="just">
              <a:lnSpc>
                <a:spcPct val="170000"/>
              </a:lnSpc>
              <a:spcBef>
                <a:spcPts val="0"/>
              </a:spcBef>
              <a:buNone/>
            </a:pPr>
            <a:r>
              <a:rPr lang="en-US" dirty="0" smtClean="0">
                <a:solidFill>
                  <a:srgbClr val="FFCCFF"/>
                </a:solidFill>
              </a:rPr>
              <a:t>	Morphological factor – </a:t>
            </a:r>
            <a:r>
              <a:rPr lang="en-US" dirty="0" smtClean="0">
                <a:solidFill>
                  <a:schemeClr val="tx1"/>
                </a:solidFill>
              </a:rPr>
              <a:t>Varicose veins of the lower limbs are the penalty the man has to pay for its erect posture.  The veins have to drain against gravity.  The superficial veins have loose fatty tissue to support them and thus suffer from varicosity.  </a:t>
            </a:r>
            <a:endParaRPr lang="en-US" dirty="0" smtClean="0">
              <a:solidFill>
                <a:schemeClr val="tx1"/>
              </a:solidFill>
            </a:endParaRPr>
          </a:p>
          <a:p>
            <a:pPr algn="just">
              <a:lnSpc>
                <a:spcPct val="170000"/>
              </a:lnSpc>
              <a:spcBef>
                <a:spcPts val="0"/>
              </a:spcBef>
            </a:pPr>
            <a:r>
              <a:rPr lang="en-US" dirty="0" smtClean="0">
                <a:solidFill>
                  <a:schemeClr val="tx1"/>
                </a:solidFill>
              </a:rPr>
              <a:t>There are three types of varicose veins based on </a:t>
            </a:r>
            <a:r>
              <a:rPr lang="en-US" dirty="0" err="1" smtClean="0">
                <a:solidFill>
                  <a:schemeClr val="tx1"/>
                </a:solidFill>
              </a:rPr>
              <a:t>aetiology</a:t>
            </a:r>
            <a:r>
              <a:rPr lang="en-US" dirty="0" smtClean="0">
                <a:solidFill>
                  <a:schemeClr val="tx1"/>
                </a:solidFill>
              </a:rPr>
              <a:t>.</a:t>
            </a:r>
            <a:endParaRPr lang="en-US" dirty="0" smtClean="0">
              <a:solidFill>
                <a:schemeClr val="tx1"/>
              </a:solidFill>
            </a:endParaRPr>
          </a:p>
          <a:p>
            <a:pPr algn="just">
              <a:lnSpc>
                <a:spcPct val="170000"/>
              </a:lnSpc>
              <a:spcBef>
                <a:spcPts val="0"/>
              </a:spcBef>
              <a:buNone/>
            </a:pPr>
            <a:r>
              <a:rPr lang="en-US" dirty="0" smtClean="0">
                <a:solidFill>
                  <a:schemeClr val="tx1"/>
                </a:solidFill>
              </a:rPr>
              <a:t>	1. Primary varicose veins – due to defect in the valves </a:t>
            </a:r>
            <a:endParaRPr lang="en-US" dirty="0" smtClean="0">
              <a:solidFill>
                <a:schemeClr val="tx1"/>
              </a:solidFill>
            </a:endParaRPr>
          </a:p>
          <a:p>
            <a:pPr algn="just">
              <a:lnSpc>
                <a:spcPct val="170000"/>
              </a:lnSpc>
              <a:spcBef>
                <a:spcPts val="0"/>
              </a:spcBef>
              <a:buNone/>
            </a:pPr>
            <a:r>
              <a:rPr lang="en-US" dirty="0" smtClean="0">
                <a:solidFill>
                  <a:schemeClr val="tx1"/>
                </a:solidFill>
              </a:rPr>
              <a:t>	2. </a:t>
            </a:r>
            <a:r>
              <a:rPr lang="en-US" dirty="0" smtClean="0">
                <a:solidFill>
                  <a:srgbClr val="FFCCFF"/>
                </a:solidFill>
              </a:rPr>
              <a:t>Secondary varicose veins – </a:t>
            </a:r>
            <a:r>
              <a:rPr lang="en-US" dirty="0" smtClean="0">
                <a:solidFill>
                  <a:schemeClr val="tx1"/>
                </a:solidFill>
              </a:rPr>
              <a:t>due to venous obstruction (Pregnancy, pelvic </a:t>
            </a:r>
            <a:r>
              <a:rPr lang="en-US" dirty="0" err="1" smtClean="0">
                <a:solidFill>
                  <a:schemeClr val="tx1"/>
                </a:solidFill>
              </a:rPr>
              <a:t>tumours</a:t>
            </a:r>
            <a:r>
              <a:rPr lang="en-US" dirty="0" smtClean="0">
                <a:solidFill>
                  <a:schemeClr val="tx1"/>
                </a:solidFill>
              </a:rPr>
              <a:t>, </a:t>
            </a:r>
            <a:r>
              <a:rPr lang="en-US" dirty="0" err="1" smtClean="0">
                <a:solidFill>
                  <a:schemeClr val="tx1"/>
                </a:solidFill>
              </a:rPr>
              <a:t>dvt</a:t>
            </a:r>
            <a:r>
              <a:rPr lang="en-US" dirty="0" smtClean="0">
                <a:solidFill>
                  <a:schemeClr val="tx1"/>
                </a:solidFill>
              </a:rPr>
              <a:t>, hormonal causes, retroperitoneal </a:t>
            </a:r>
            <a:r>
              <a:rPr lang="en-US" dirty="0" err="1" smtClean="0">
                <a:solidFill>
                  <a:schemeClr val="tx1"/>
                </a:solidFill>
              </a:rPr>
              <a:t>lymphadenopathy</a:t>
            </a:r>
            <a:r>
              <a:rPr lang="en-US" dirty="0" smtClean="0">
                <a:solidFill>
                  <a:schemeClr val="tx1"/>
                </a:solidFill>
              </a:rPr>
              <a:t>)</a:t>
            </a:r>
            <a:endParaRPr lang="en-US" dirty="0" smtClean="0">
              <a:solidFill>
                <a:schemeClr val="tx1"/>
              </a:solidFill>
            </a:endParaRPr>
          </a:p>
          <a:p>
            <a:pPr algn="just">
              <a:lnSpc>
                <a:spcPct val="170000"/>
              </a:lnSpc>
              <a:spcBef>
                <a:spcPts val="0"/>
              </a:spcBef>
            </a:pPr>
            <a:r>
              <a:rPr lang="en-US" dirty="0" smtClean="0">
                <a:solidFill>
                  <a:schemeClr val="tx1"/>
                </a:solidFill>
              </a:rPr>
              <a:t>3. </a:t>
            </a:r>
            <a:r>
              <a:rPr lang="en-US" dirty="0" smtClean="0">
                <a:solidFill>
                  <a:srgbClr val="FFCCFF"/>
                </a:solidFill>
              </a:rPr>
              <a:t>Congenital varicose veins – </a:t>
            </a:r>
            <a:r>
              <a:rPr lang="en-US" dirty="0" smtClean="0">
                <a:solidFill>
                  <a:schemeClr val="tx1"/>
                </a:solidFill>
              </a:rPr>
              <a:t>Congenital </a:t>
            </a:r>
            <a:r>
              <a:rPr lang="en-US" dirty="0" err="1" smtClean="0">
                <a:solidFill>
                  <a:schemeClr val="tx1"/>
                </a:solidFill>
              </a:rPr>
              <a:t>arterio</a:t>
            </a:r>
            <a:r>
              <a:rPr lang="en-US" dirty="0" smtClean="0">
                <a:solidFill>
                  <a:schemeClr val="tx1"/>
                </a:solidFill>
              </a:rPr>
              <a:t> venous fistula or cavernous (venous) </a:t>
            </a:r>
            <a:r>
              <a:rPr lang="en-US" dirty="0" err="1" smtClean="0">
                <a:solidFill>
                  <a:schemeClr val="tx1"/>
                </a:solidFill>
              </a:rPr>
              <a:t>haemangioma</a:t>
            </a:r>
            <a:r>
              <a:rPr lang="en-US" dirty="0" smtClean="0">
                <a:solidFill>
                  <a:schemeClr val="tx1"/>
                </a:solidFill>
              </a:rPr>
              <a:t>.</a:t>
            </a:r>
            <a:endParaRPr lang="en-US" dirty="0" smtClean="0">
              <a:solidFill>
                <a:schemeClr val="tx1"/>
              </a:solidFill>
            </a:endParaRPr>
          </a:p>
          <a:p>
            <a:pPr algn="just">
              <a:lnSpc>
                <a:spcPct val="170000"/>
              </a:lnSpc>
              <a:spcBef>
                <a:spcPts val="0"/>
              </a:spcBef>
            </a:pPr>
            <a:endParaRPr lang="en-US"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rmAutofit/>
          </a:bodyPr>
          <a:lstStyle/>
          <a:p>
            <a:pPr algn="just">
              <a:lnSpc>
                <a:spcPct val="150000"/>
              </a:lnSpc>
              <a:spcBef>
                <a:spcPts val="0"/>
              </a:spcBef>
              <a:buNone/>
            </a:pPr>
            <a:r>
              <a:rPr lang="en-US" sz="2800" b="1" dirty="0" smtClean="0">
                <a:solidFill>
                  <a:schemeClr val="tx1"/>
                </a:solidFill>
              </a:rPr>
              <a:t>Predisposing factors:</a:t>
            </a:r>
            <a:endParaRPr lang="en-US" sz="2800" b="1" dirty="0" smtClean="0">
              <a:solidFill>
                <a:schemeClr val="tx1"/>
              </a:solidFill>
            </a:endParaRPr>
          </a:p>
          <a:p>
            <a:pPr algn="just">
              <a:lnSpc>
                <a:spcPct val="150000"/>
              </a:lnSpc>
              <a:spcBef>
                <a:spcPts val="0"/>
              </a:spcBef>
              <a:buNone/>
            </a:pPr>
            <a:r>
              <a:rPr lang="en-US" sz="2600" dirty="0" smtClean="0">
                <a:solidFill>
                  <a:schemeClr val="tx1"/>
                </a:solidFill>
              </a:rPr>
              <a:t>A. Prolonged standing </a:t>
            </a:r>
            <a:endParaRPr lang="en-US" sz="2600" dirty="0" smtClean="0">
              <a:solidFill>
                <a:schemeClr val="tx1"/>
              </a:solidFill>
            </a:endParaRPr>
          </a:p>
          <a:p>
            <a:pPr algn="just">
              <a:lnSpc>
                <a:spcPct val="150000"/>
              </a:lnSpc>
              <a:spcBef>
                <a:spcPts val="0"/>
              </a:spcBef>
              <a:buNone/>
            </a:pPr>
            <a:r>
              <a:rPr lang="en-US" sz="2600" dirty="0" smtClean="0">
                <a:solidFill>
                  <a:schemeClr val="tx1"/>
                </a:solidFill>
              </a:rPr>
              <a:t>B. Obesity </a:t>
            </a:r>
            <a:endParaRPr lang="en-US" sz="2600" dirty="0" smtClean="0">
              <a:solidFill>
                <a:schemeClr val="tx1"/>
              </a:solidFill>
            </a:endParaRPr>
          </a:p>
          <a:p>
            <a:pPr algn="just">
              <a:lnSpc>
                <a:spcPct val="150000"/>
              </a:lnSpc>
              <a:spcBef>
                <a:spcPts val="0"/>
              </a:spcBef>
              <a:buNone/>
            </a:pPr>
            <a:r>
              <a:rPr lang="en-US" sz="2600" dirty="0" smtClean="0">
                <a:solidFill>
                  <a:schemeClr val="tx1"/>
                </a:solidFill>
              </a:rPr>
              <a:t>C. Pregnancy</a:t>
            </a:r>
            <a:endParaRPr lang="en-US" sz="2600" dirty="0" smtClean="0">
              <a:solidFill>
                <a:schemeClr val="tx1"/>
              </a:solidFill>
            </a:endParaRPr>
          </a:p>
          <a:p>
            <a:pPr algn="just">
              <a:lnSpc>
                <a:spcPct val="150000"/>
              </a:lnSpc>
              <a:spcBef>
                <a:spcPts val="0"/>
              </a:spcBef>
              <a:buNone/>
            </a:pPr>
            <a:r>
              <a:rPr lang="en-US" sz="2600" dirty="0" smtClean="0">
                <a:solidFill>
                  <a:schemeClr val="tx1"/>
                </a:solidFill>
              </a:rPr>
              <a:t>D. Old age</a:t>
            </a:r>
            <a:endParaRPr lang="en-US" sz="2600" dirty="0" smtClean="0">
              <a:solidFill>
                <a:schemeClr val="tx1"/>
              </a:solidFill>
            </a:endParaRPr>
          </a:p>
          <a:p>
            <a:pPr algn="just">
              <a:lnSpc>
                <a:spcPct val="150000"/>
              </a:lnSpc>
              <a:spcBef>
                <a:spcPts val="0"/>
              </a:spcBef>
              <a:buNone/>
            </a:pPr>
            <a:r>
              <a:rPr lang="en-US" sz="2600" dirty="0" smtClean="0">
                <a:solidFill>
                  <a:schemeClr val="tx1"/>
                </a:solidFill>
              </a:rPr>
              <a:t>E. </a:t>
            </a:r>
            <a:r>
              <a:rPr lang="en-US" sz="2600" dirty="0" err="1" smtClean="0">
                <a:solidFill>
                  <a:schemeClr val="tx1"/>
                </a:solidFill>
              </a:rPr>
              <a:t>Athlets</a:t>
            </a:r>
            <a:endParaRPr lang="en-US" sz="26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C:\Documents and Settings\USER\Desktop\varicose-veins-11.jpg"/>
          <p:cNvPicPr>
            <a:picLocks noChangeAspect="1" noChangeArrowheads="1"/>
          </p:cNvPicPr>
          <p:nvPr/>
        </p:nvPicPr>
        <p:blipFill>
          <a:blip r:embed="rId1"/>
          <a:srcRect/>
          <a:stretch>
            <a:fillRect/>
          </a:stretch>
        </p:blipFill>
        <p:spPr bwMode="auto">
          <a:xfrm>
            <a:off x="1524000" y="533400"/>
            <a:ext cx="6096000" cy="4737100"/>
          </a:xfrm>
          <a:prstGeom prst="rect">
            <a:avLst/>
          </a:prstGeom>
          <a:noFill/>
        </p:spPr>
      </p:pic>
      <p:sp>
        <p:nvSpPr>
          <p:cNvPr id="5" name="TextBox 4"/>
          <p:cNvSpPr txBox="1"/>
          <p:nvPr/>
        </p:nvSpPr>
        <p:spPr>
          <a:xfrm>
            <a:off x="1676400" y="5562600"/>
            <a:ext cx="5867400" cy="646331"/>
          </a:xfrm>
          <a:prstGeom prst="rect">
            <a:avLst/>
          </a:prstGeom>
          <a:noFill/>
        </p:spPr>
        <p:txBody>
          <a:bodyPr wrap="square" rtlCol="0">
            <a:spAutoFit/>
          </a:bodyPr>
          <a:lstStyle/>
          <a:p>
            <a:pPr algn="ctr"/>
            <a:r>
              <a:rPr lang="en-US" sz="3600" b="1" dirty="0" smtClean="0">
                <a:solidFill>
                  <a:srgbClr val="FFFF00"/>
                </a:solidFill>
              </a:rPr>
              <a:t>O B E S I T Y</a:t>
            </a:r>
            <a:r>
              <a:rPr lang="en-US" sz="3600" b="1" dirty="0" smtClean="0">
                <a:solidFill>
                  <a:srgbClr val="0000FF"/>
                </a:solidFill>
              </a:rPr>
              <a:t> </a:t>
            </a:r>
            <a:endParaRPr lang="en-US" sz="3600" b="1" dirty="0">
              <a:solidFill>
                <a:srgbClr val="0000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C:\Documents and Settings\USER\Desktop\image[3].png"/>
          <p:cNvPicPr>
            <a:picLocks noChangeAspect="1" noChangeArrowheads="1"/>
          </p:cNvPicPr>
          <p:nvPr/>
        </p:nvPicPr>
        <p:blipFill>
          <a:blip r:embed="rId1"/>
          <a:srcRect/>
          <a:stretch>
            <a:fillRect/>
          </a:stretch>
        </p:blipFill>
        <p:spPr bwMode="auto">
          <a:xfrm>
            <a:off x="914400" y="159997"/>
            <a:ext cx="4495800" cy="6519590"/>
          </a:xfrm>
          <a:prstGeom prst="rect">
            <a:avLst/>
          </a:prstGeom>
          <a:noFill/>
        </p:spPr>
      </p:pic>
      <p:sp>
        <p:nvSpPr>
          <p:cNvPr id="3" name="TextBox 2"/>
          <p:cNvSpPr txBox="1"/>
          <p:nvPr/>
        </p:nvSpPr>
        <p:spPr>
          <a:xfrm>
            <a:off x="5715000" y="3116759"/>
            <a:ext cx="3124200" cy="830997"/>
          </a:xfrm>
          <a:prstGeom prst="rect">
            <a:avLst/>
          </a:prstGeom>
          <a:noFill/>
        </p:spPr>
        <p:txBody>
          <a:bodyPr wrap="square" rtlCol="0">
            <a:spAutoFit/>
          </a:bodyPr>
          <a:lstStyle/>
          <a:p>
            <a:r>
              <a:rPr lang="en-US" sz="4800" dirty="0" smtClean="0">
                <a:effectLst>
                  <a:glow rad="139700">
                    <a:schemeClr val="accent2">
                      <a:satMod val="175000"/>
                      <a:alpha val="40000"/>
                    </a:schemeClr>
                  </a:glow>
                </a:effectLst>
              </a:rPr>
              <a:t>ATHELETS</a:t>
            </a:r>
            <a:endParaRPr lang="en-US" sz="2800" dirty="0">
              <a:effectLst>
                <a:glow rad="139700">
                  <a:schemeClr val="accent2">
                    <a:satMod val="175000"/>
                    <a:alpha val="40000"/>
                  </a:schemeClr>
                </a:glo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Autofit/>
          </a:bodyPr>
          <a:lstStyle/>
          <a:p>
            <a:pPr algn="just">
              <a:lnSpc>
                <a:spcPct val="170000"/>
              </a:lnSpc>
              <a:spcBef>
                <a:spcPts val="0"/>
              </a:spcBef>
              <a:buNone/>
            </a:pPr>
            <a:r>
              <a:rPr lang="en-US" sz="2000" b="1" dirty="0" smtClean="0">
                <a:solidFill>
                  <a:srgbClr val="66FF99"/>
                </a:solidFill>
              </a:rPr>
              <a:t>Clinical features:</a:t>
            </a:r>
            <a:endParaRPr lang="en-US" sz="2000" b="1" dirty="0" smtClean="0">
              <a:solidFill>
                <a:srgbClr val="66FF99"/>
              </a:solidFill>
            </a:endParaRPr>
          </a:p>
          <a:p>
            <a:pPr algn="just">
              <a:lnSpc>
                <a:spcPct val="170000"/>
              </a:lnSpc>
              <a:spcBef>
                <a:spcPts val="0"/>
              </a:spcBef>
            </a:pPr>
            <a:r>
              <a:rPr lang="en-US" sz="2000" dirty="0" smtClean="0">
                <a:solidFill>
                  <a:schemeClr val="tx1"/>
                </a:solidFill>
              </a:rPr>
              <a:t>Majority of the patients come with dilated veins in the leg.</a:t>
            </a:r>
            <a:endParaRPr lang="en-US" sz="2000" dirty="0" smtClean="0">
              <a:solidFill>
                <a:schemeClr val="tx1"/>
              </a:solidFill>
            </a:endParaRPr>
          </a:p>
          <a:p>
            <a:pPr algn="just">
              <a:lnSpc>
                <a:spcPct val="170000"/>
              </a:lnSpc>
              <a:spcBef>
                <a:spcPts val="0"/>
              </a:spcBef>
            </a:pPr>
            <a:r>
              <a:rPr lang="en-US" sz="2000" dirty="0" smtClean="0">
                <a:solidFill>
                  <a:schemeClr val="tx1"/>
                </a:solidFill>
              </a:rPr>
              <a:t>They are minimal to start with and at the end of the they are sufficiently large because of venous engorgement.</a:t>
            </a:r>
            <a:endParaRPr lang="en-US" sz="2000" dirty="0" smtClean="0">
              <a:solidFill>
                <a:schemeClr val="tx1"/>
              </a:solidFill>
            </a:endParaRPr>
          </a:p>
          <a:p>
            <a:pPr algn="just">
              <a:lnSpc>
                <a:spcPct val="170000"/>
              </a:lnSpc>
              <a:spcBef>
                <a:spcPts val="0"/>
              </a:spcBef>
              <a:buNone/>
            </a:pPr>
            <a:r>
              <a:rPr lang="en-US" sz="2000" dirty="0" smtClean="0">
                <a:solidFill>
                  <a:schemeClr val="tx1"/>
                </a:solidFill>
              </a:rPr>
              <a:t>	</a:t>
            </a:r>
            <a:r>
              <a:rPr lang="en-US" sz="2000" dirty="0" smtClean="0">
                <a:solidFill>
                  <a:srgbClr val="66FF99"/>
                </a:solidFill>
              </a:rPr>
              <a:t>Symptoms:</a:t>
            </a:r>
            <a:endParaRPr lang="en-US" sz="2000" dirty="0" smtClean="0">
              <a:solidFill>
                <a:srgbClr val="66FF99"/>
              </a:solidFill>
            </a:endParaRPr>
          </a:p>
          <a:p>
            <a:pPr algn="just">
              <a:lnSpc>
                <a:spcPct val="170000"/>
              </a:lnSpc>
              <a:spcBef>
                <a:spcPts val="0"/>
              </a:spcBef>
            </a:pPr>
            <a:r>
              <a:rPr lang="en-US" sz="2000" dirty="0" smtClean="0">
                <a:solidFill>
                  <a:schemeClr val="tx1"/>
                </a:solidFill>
              </a:rPr>
              <a:t>1. Dragging pain in the leg or dull ache is due to heaviness</a:t>
            </a:r>
            <a:endParaRPr lang="en-US" sz="2000" dirty="0" smtClean="0">
              <a:solidFill>
                <a:schemeClr val="tx1"/>
              </a:solidFill>
            </a:endParaRPr>
          </a:p>
          <a:p>
            <a:pPr algn="just">
              <a:lnSpc>
                <a:spcPct val="170000"/>
              </a:lnSpc>
              <a:spcBef>
                <a:spcPts val="0"/>
              </a:spcBef>
            </a:pPr>
            <a:r>
              <a:rPr lang="en-US" sz="2000" dirty="0" smtClean="0">
                <a:solidFill>
                  <a:schemeClr val="tx1"/>
                </a:solidFill>
              </a:rPr>
              <a:t>2. Night cramps occur due to change in the diameter of veins.</a:t>
            </a:r>
            <a:endParaRPr lang="en-US" sz="2000" dirty="0" smtClean="0">
              <a:solidFill>
                <a:schemeClr val="tx1"/>
              </a:solidFill>
            </a:endParaRPr>
          </a:p>
          <a:p>
            <a:pPr algn="just">
              <a:lnSpc>
                <a:spcPct val="170000"/>
              </a:lnSpc>
              <a:spcBef>
                <a:spcPts val="0"/>
              </a:spcBef>
            </a:pPr>
            <a:r>
              <a:rPr lang="en-US" sz="2000" dirty="0" smtClean="0">
                <a:solidFill>
                  <a:schemeClr val="tx1"/>
                </a:solidFill>
              </a:rPr>
              <a:t>3. Sudden pain in the calf region with fever and </a:t>
            </a:r>
            <a:r>
              <a:rPr lang="en-US" sz="2000" dirty="0" err="1" smtClean="0">
                <a:solidFill>
                  <a:schemeClr val="tx1"/>
                </a:solidFill>
              </a:rPr>
              <a:t>oedema</a:t>
            </a:r>
            <a:r>
              <a:rPr lang="en-US" sz="2000" dirty="0" smtClean="0">
                <a:solidFill>
                  <a:schemeClr val="tx1"/>
                </a:solidFill>
              </a:rPr>
              <a:t> of the ankle region suggests DVT.</a:t>
            </a:r>
            <a:endParaRPr lang="en-US" sz="2000" dirty="0" smtClean="0">
              <a:solidFill>
                <a:schemeClr val="tx1"/>
              </a:solidFill>
            </a:endParaRPr>
          </a:p>
          <a:p>
            <a:pPr algn="just">
              <a:lnSpc>
                <a:spcPct val="170000"/>
              </a:lnSpc>
              <a:spcBef>
                <a:spcPts val="0"/>
              </a:spcBef>
            </a:pPr>
            <a:r>
              <a:rPr lang="en-US" sz="2000" dirty="0" smtClean="0">
                <a:solidFill>
                  <a:schemeClr val="tx1"/>
                </a:solidFill>
              </a:rPr>
              <a:t>4. Patients can present with ulceration, eczema, dermatitis and bleeding.</a:t>
            </a:r>
            <a:endParaRPr lang="en-US" sz="2000" dirty="0" smtClean="0">
              <a:solidFill>
                <a:schemeClr val="tx1"/>
              </a:solidFill>
            </a:endParaRPr>
          </a:p>
          <a:p>
            <a:pPr algn="just">
              <a:lnSpc>
                <a:spcPct val="170000"/>
              </a:lnSpc>
              <a:spcBef>
                <a:spcPts val="0"/>
              </a:spcBef>
            </a:pPr>
            <a:r>
              <a:rPr lang="en-US" sz="2000" dirty="0" smtClean="0">
                <a:solidFill>
                  <a:schemeClr val="tx1"/>
                </a:solidFill>
              </a:rPr>
              <a:t>5. A </a:t>
            </a:r>
            <a:r>
              <a:rPr lang="en-US" sz="2000" dirty="0" err="1" smtClean="0">
                <a:solidFill>
                  <a:schemeClr val="tx1"/>
                </a:solidFill>
              </a:rPr>
              <a:t>generalised</a:t>
            </a:r>
            <a:r>
              <a:rPr lang="en-US" sz="2000" dirty="0" smtClean="0">
                <a:solidFill>
                  <a:schemeClr val="tx1"/>
                </a:solidFill>
              </a:rPr>
              <a:t> swelling of the leg may be present which is due to DVT</a:t>
            </a:r>
            <a:endParaRPr lang="en-US" sz="2000" dirty="0" smtClean="0">
              <a:solidFill>
                <a:schemeClr val="tx1"/>
              </a:solidFill>
            </a:endParaRPr>
          </a:p>
          <a:p>
            <a:pPr algn="just">
              <a:lnSpc>
                <a:spcPct val="170000"/>
              </a:lnSpc>
              <a:spcBef>
                <a:spcPts val="0"/>
              </a:spcBef>
              <a:buNone/>
            </a:pPr>
            <a:endParaRPr lang="en-US" sz="2000" dirty="0" smtClean="0">
              <a:solidFill>
                <a:schemeClr val="tx1"/>
              </a:solidFill>
            </a:endParaRPr>
          </a:p>
          <a:p>
            <a:pPr algn="just">
              <a:lnSpc>
                <a:spcPct val="170000"/>
              </a:lnSpc>
              <a:spcBef>
                <a:spcPts val="0"/>
              </a:spcBef>
              <a:buNone/>
            </a:pP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noAutofit/>
          </a:bodyPr>
          <a:lstStyle/>
          <a:p>
            <a:pPr algn="just">
              <a:lnSpc>
                <a:spcPct val="170000"/>
              </a:lnSpc>
              <a:spcBef>
                <a:spcPts val="0"/>
              </a:spcBef>
              <a:buNone/>
            </a:pPr>
            <a:r>
              <a:rPr lang="en-US" sz="2600" b="1" dirty="0" smtClean="0">
                <a:solidFill>
                  <a:srgbClr val="66FF99"/>
                </a:solidFill>
              </a:rPr>
              <a:t>Signs:</a:t>
            </a:r>
            <a:endParaRPr lang="en-US" sz="2600" b="1" dirty="0" smtClean="0">
              <a:solidFill>
                <a:srgbClr val="66FF99"/>
              </a:solidFill>
            </a:endParaRPr>
          </a:p>
          <a:p>
            <a:pPr algn="just">
              <a:lnSpc>
                <a:spcPct val="170000"/>
              </a:lnSpc>
              <a:spcBef>
                <a:spcPts val="0"/>
              </a:spcBef>
            </a:pPr>
            <a:r>
              <a:rPr lang="en-US" sz="2400" dirty="0" smtClean="0">
                <a:solidFill>
                  <a:schemeClr val="tx1"/>
                </a:solidFill>
              </a:rPr>
              <a:t>Dilated  veins are present in the medial aspect of the leg and the knee some times they are visible in the thigh also.</a:t>
            </a:r>
            <a:endParaRPr lang="en-US" sz="2400" dirty="0" smtClean="0">
              <a:solidFill>
                <a:schemeClr val="tx1"/>
              </a:solidFill>
            </a:endParaRPr>
          </a:p>
          <a:p>
            <a:pPr algn="just">
              <a:lnSpc>
                <a:spcPct val="170000"/>
              </a:lnSpc>
              <a:spcBef>
                <a:spcPts val="0"/>
              </a:spcBef>
            </a:pPr>
            <a:r>
              <a:rPr lang="en-US" sz="2400" dirty="0" smtClean="0">
                <a:solidFill>
                  <a:schemeClr val="tx1"/>
                </a:solidFill>
              </a:rPr>
              <a:t>Single dilated </a:t>
            </a:r>
            <a:r>
              <a:rPr lang="en-US" sz="2400" dirty="0" err="1" smtClean="0">
                <a:solidFill>
                  <a:schemeClr val="tx1"/>
                </a:solidFill>
              </a:rPr>
              <a:t>varix</a:t>
            </a:r>
            <a:r>
              <a:rPr lang="en-US" sz="2400" dirty="0" smtClean="0">
                <a:solidFill>
                  <a:schemeClr val="tx1"/>
                </a:solidFill>
              </a:rPr>
              <a:t> at the SF junction called </a:t>
            </a:r>
            <a:r>
              <a:rPr lang="en-US" sz="2400" dirty="0" smtClean="0">
                <a:solidFill>
                  <a:srgbClr val="FF0000"/>
                </a:solidFill>
              </a:rPr>
              <a:t>“</a:t>
            </a:r>
            <a:r>
              <a:rPr lang="en-US" sz="2400" b="1" dirty="0" smtClean="0">
                <a:solidFill>
                  <a:srgbClr val="FF0000"/>
                </a:solidFill>
              </a:rPr>
              <a:t>SAPHENA VARIX”</a:t>
            </a:r>
            <a:endParaRPr lang="en-US" sz="2400" b="1" dirty="0" smtClean="0">
              <a:solidFill>
                <a:srgbClr val="FF0000"/>
              </a:solidFill>
            </a:endParaRPr>
          </a:p>
          <a:p>
            <a:pPr algn="just">
              <a:lnSpc>
                <a:spcPct val="170000"/>
              </a:lnSpc>
              <a:spcBef>
                <a:spcPts val="0"/>
              </a:spcBef>
            </a:pPr>
            <a:r>
              <a:rPr lang="en-US" sz="2400" dirty="0" smtClean="0">
                <a:solidFill>
                  <a:schemeClr val="tx1"/>
                </a:solidFill>
              </a:rPr>
              <a:t>A group of veins near the medial </a:t>
            </a:r>
            <a:r>
              <a:rPr lang="en-US" sz="2400" dirty="0" err="1" smtClean="0">
                <a:solidFill>
                  <a:schemeClr val="tx1"/>
                </a:solidFill>
              </a:rPr>
              <a:t>malleolus</a:t>
            </a:r>
            <a:r>
              <a:rPr lang="en-US" sz="2400" dirty="0" smtClean="0">
                <a:solidFill>
                  <a:schemeClr val="tx1"/>
                </a:solidFill>
              </a:rPr>
              <a:t> is </a:t>
            </a:r>
            <a:r>
              <a:rPr lang="en-US" sz="2400" b="1" dirty="0" smtClean="0">
                <a:solidFill>
                  <a:srgbClr val="FF0000"/>
                </a:solidFill>
              </a:rPr>
              <a:t>ANKLE FLARE</a:t>
            </a:r>
            <a:endParaRPr lang="en-US" sz="2400" b="1" dirty="0" smtClean="0">
              <a:solidFill>
                <a:srgbClr val="FF0000"/>
              </a:solidFill>
            </a:endParaRPr>
          </a:p>
          <a:p>
            <a:pPr algn="just">
              <a:lnSpc>
                <a:spcPct val="170000"/>
              </a:lnSpc>
              <a:spcBef>
                <a:spcPts val="0"/>
              </a:spcBef>
            </a:pPr>
            <a:r>
              <a:rPr lang="en-US" sz="2400" dirty="0" smtClean="0">
                <a:solidFill>
                  <a:schemeClr val="tx1"/>
                </a:solidFill>
              </a:rPr>
              <a:t>A  </a:t>
            </a:r>
            <a:r>
              <a:rPr lang="en-US" sz="2400" dirty="0" err="1" smtClean="0">
                <a:solidFill>
                  <a:schemeClr val="tx1"/>
                </a:solidFill>
              </a:rPr>
              <a:t>localised</a:t>
            </a:r>
            <a:r>
              <a:rPr lang="en-US" sz="2400" dirty="0" smtClean="0">
                <a:solidFill>
                  <a:schemeClr val="tx1"/>
                </a:solidFill>
              </a:rPr>
              <a:t>, dilated segment of the vein, if present is an indication of </a:t>
            </a:r>
            <a:r>
              <a:rPr lang="en-US" sz="2400" b="1" dirty="0" smtClean="0">
                <a:solidFill>
                  <a:schemeClr val="tx1"/>
                </a:solidFill>
              </a:rPr>
              <a:t>blow out.  </a:t>
            </a:r>
            <a:r>
              <a:rPr lang="en-US" sz="2400" dirty="0" smtClean="0">
                <a:solidFill>
                  <a:schemeClr val="tx1"/>
                </a:solidFill>
              </a:rPr>
              <a:t>It signifies underlying perforator.</a:t>
            </a:r>
            <a:endParaRPr lang="en-US" sz="2400" b="1" dirty="0" smtClean="0">
              <a:solidFill>
                <a:schemeClr val="tx1"/>
              </a:solidFill>
            </a:endParaRPr>
          </a:p>
          <a:p>
            <a:pPr algn="just">
              <a:lnSpc>
                <a:spcPct val="170000"/>
              </a:lnSpc>
              <a:spcBef>
                <a:spcPts val="0"/>
              </a:spcBef>
            </a:pP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3" descr="C:\Documents and Settings\USER\Desktop\200906-fig1.jpg"/>
          <p:cNvPicPr>
            <a:picLocks noChangeAspect="1" noChangeArrowheads="1"/>
          </p:cNvPicPr>
          <p:nvPr/>
        </p:nvPicPr>
        <p:blipFill>
          <a:blip r:embed="rId1"/>
          <a:srcRect/>
          <a:stretch>
            <a:fillRect/>
          </a:stretch>
        </p:blipFill>
        <p:spPr bwMode="auto">
          <a:xfrm>
            <a:off x="1447800" y="533400"/>
            <a:ext cx="1905000" cy="5734050"/>
          </a:xfrm>
          <a:prstGeom prst="rect">
            <a:avLst/>
          </a:prstGeom>
          <a:noFill/>
        </p:spPr>
      </p:pic>
      <p:sp>
        <p:nvSpPr>
          <p:cNvPr id="4" name="TextBox 3"/>
          <p:cNvSpPr txBox="1"/>
          <p:nvPr/>
        </p:nvSpPr>
        <p:spPr>
          <a:xfrm>
            <a:off x="3505200" y="2964359"/>
            <a:ext cx="5029200" cy="769441"/>
          </a:xfrm>
          <a:prstGeom prst="rect">
            <a:avLst/>
          </a:prstGeom>
          <a:noFill/>
          <a:ln>
            <a:noFill/>
          </a:ln>
          <a:effectLst>
            <a:glow rad="101600">
              <a:schemeClr val="accent2">
                <a:satMod val="175000"/>
                <a:alpha val="40000"/>
              </a:schemeClr>
            </a:glow>
          </a:effectLst>
        </p:spPr>
        <p:txBody>
          <a:bodyPr wrap="square" rtlCol="0">
            <a:spAutoFit/>
          </a:bodyPr>
          <a:lstStyle/>
          <a:p>
            <a:pPr algn="ctr"/>
            <a:r>
              <a:rPr lang="en-US" sz="4400" b="1" dirty="0" smtClean="0"/>
              <a:t>SAPHENA VARIX</a:t>
            </a:r>
            <a:endParaRPr lang="en-US" sz="4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USER\Desktop\Varicose veins\image_consequences.jpg"/>
          <p:cNvPicPr>
            <a:picLocks noChangeAspect="1" noChangeArrowheads="1"/>
          </p:cNvPicPr>
          <p:nvPr/>
        </p:nvPicPr>
        <p:blipFill>
          <a:blip r:embed="rId1"/>
          <a:srcRect/>
          <a:stretch>
            <a:fillRect/>
          </a:stretch>
        </p:blipFill>
        <p:spPr bwMode="auto">
          <a:xfrm>
            <a:off x="756285" y="304800"/>
            <a:ext cx="7320915" cy="4800600"/>
          </a:xfrm>
          <a:prstGeom prst="rect">
            <a:avLst/>
          </a:prstGeom>
          <a:noFill/>
        </p:spPr>
      </p:pic>
      <p:sp>
        <p:nvSpPr>
          <p:cNvPr id="3" name="TextBox 2"/>
          <p:cNvSpPr txBox="1"/>
          <p:nvPr/>
        </p:nvSpPr>
        <p:spPr>
          <a:xfrm>
            <a:off x="1524000" y="5410200"/>
            <a:ext cx="6096000" cy="584775"/>
          </a:xfrm>
          <a:prstGeom prst="rect">
            <a:avLst/>
          </a:prstGeom>
          <a:noFill/>
        </p:spPr>
        <p:txBody>
          <a:bodyPr wrap="square" rtlCol="0">
            <a:spAutoFit/>
          </a:bodyPr>
          <a:lstStyle/>
          <a:p>
            <a:pPr algn="ctr"/>
            <a:r>
              <a:rPr lang="en-US" sz="3200" b="1" dirty="0" smtClean="0">
                <a:solidFill>
                  <a:srgbClr val="FFFF00"/>
                </a:solidFill>
              </a:rPr>
              <a:t>Ankle flare with mild ulceration</a:t>
            </a:r>
            <a:endParaRPr lang="en-US" sz="3200" b="1" dirty="0">
              <a:solidFill>
                <a:srgbClr val="FFFF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C:\Documents and Settings\USER\Desktop\Varicose veins\M290165-Varicose_veins-SPL.jpg"/>
          <p:cNvPicPr>
            <a:picLocks noChangeAspect="1" noChangeArrowheads="1"/>
          </p:cNvPicPr>
          <p:nvPr/>
        </p:nvPicPr>
        <p:blipFill>
          <a:blip r:embed="rId1"/>
          <a:srcRect/>
          <a:stretch>
            <a:fillRect/>
          </a:stretch>
        </p:blipFill>
        <p:spPr bwMode="auto">
          <a:xfrm>
            <a:off x="609600" y="228600"/>
            <a:ext cx="4501551" cy="6413500"/>
          </a:xfrm>
          <a:prstGeom prst="rect">
            <a:avLst/>
          </a:prstGeom>
          <a:noFill/>
        </p:spPr>
      </p:pic>
      <p:sp>
        <p:nvSpPr>
          <p:cNvPr id="5" name="TextBox 4"/>
          <p:cNvSpPr txBox="1"/>
          <p:nvPr/>
        </p:nvSpPr>
        <p:spPr>
          <a:xfrm>
            <a:off x="5410200" y="2979003"/>
            <a:ext cx="3124200" cy="830997"/>
          </a:xfrm>
          <a:prstGeom prst="rect">
            <a:avLst/>
          </a:prstGeom>
          <a:noFill/>
        </p:spPr>
        <p:txBody>
          <a:bodyPr wrap="square" rtlCol="0">
            <a:spAutoFit/>
          </a:bodyPr>
          <a:lstStyle/>
          <a:p>
            <a:r>
              <a:rPr lang="en-US" sz="4800" dirty="0" smtClean="0">
                <a:solidFill>
                  <a:srgbClr val="FFFF00"/>
                </a:solidFill>
              </a:rPr>
              <a:t>BLOW OUT</a:t>
            </a:r>
            <a:endParaRPr lang="en-US" sz="4800"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781800"/>
          </a:xfrm>
        </p:spPr>
        <p:txBody>
          <a:bodyPr>
            <a:noAutofit/>
          </a:bodyPr>
          <a:lstStyle/>
          <a:p>
            <a:pPr algn="just">
              <a:lnSpc>
                <a:spcPct val="150000"/>
              </a:lnSpc>
              <a:spcBef>
                <a:spcPts val="0"/>
              </a:spcBef>
              <a:buNone/>
            </a:pPr>
            <a:r>
              <a:rPr lang="en-US" sz="2600" b="1" dirty="0" smtClean="0">
                <a:solidFill>
                  <a:schemeClr val="tx1"/>
                </a:solidFill>
              </a:rPr>
              <a:t>	</a:t>
            </a:r>
            <a:r>
              <a:rPr lang="en-US" sz="2600" b="1" dirty="0" smtClean="0">
                <a:solidFill>
                  <a:srgbClr val="66FF99"/>
                </a:solidFill>
              </a:rPr>
              <a:t>Clinical classification of chronic lower extremity venous disease</a:t>
            </a:r>
            <a:r>
              <a:rPr lang="en-US" sz="2400" b="1" dirty="0" smtClean="0">
                <a:solidFill>
                  <a:srgbClr val="66FF99"/>
                </a:solidFill>
              </a:rPr>
              <a:t>:</a:t>
            </a:r>
            <a:endParaRPr lang="en-US" sz="2400" b="1" dirty="0" smtClean="0">
              <a:solidFill>
                <a:srgbClr val="66FF99"/>
              </a:solidFill>
            </a:endParaRPr>
          </a:p>
          <a:p>
            <a:pPr algn="just">
              <a:lnSpc>
                <a:spcPct val="150000"/>
              </a:lnSpc>
              <a:spcBef>
                <a:spcPts val="0"/>
              </a:spcBef>
            </a:pPr>
            <a:r>
              <a:rPr lang="en-US" sz="2400" dirty="0" smtClean="0">
                <a:solidFill>
                  <a:srgbClr val="FFFF00"/>
                </a:solidFill>
              </a:rPr>
              <a:t>Grade 0: </a:t>
            </a:r>
            <a:r>
              <a:rPr lang="en-US" sz="2400" dirty="0" smtClean="0">
                <a:solidFill>
                  <a:schemeClr val="tx1"/>
                </a:solidFill>
              </a:rPr>
              <a:t>No visible or palpable signs of venous disease.</a:t>
            </a:r>
            <a:endParaRPr lang="en-US" sz="2400" dirty="0" smtClean="0">
              <a:solidFill>
                <a:schemeClr val="tx1"/>
              </a:solidFill>
            </a:endParaRPr>
          </a:p>
          <a:p>
            <a:pPr algn="just">
              <a:lnSpc>
                <a:spcPct val="150000"/>
              </a:lnSpc>
              <a:spcBef>
                <a:spcPts val="0"/>
              </a:spcBef>
            </a:pPr>
            <a:r>
              <a:rPr lang="en-US" sz="2400" dirty="0" smtClean="0">
                <a:solidFill>
                  <a:srgbClr val="FFFF00"/>
                </a:solidFill>
              </a:rPr>
              <a:t>Grade 1 : </a:t>
            </a:r>
            <a:r>
              <a:rPr lang="en-US" sz="2400" dirty="0" err="1" smtClean="0">
                <a:solidFill>
                  <a:schemeClr val="tx1"/>
                </a:solidFill>
              </a:rPr>
              <a:t>Telangiectases</a:t>
            </a:r>
            <a:r>
              <a:rPr lang="en-US" sz="2400" dirty="0" smtClean="0">
                <a:solidFill>
                  <a:schemeClr val="tx1"/>
                </a:solidFill>
              </a:rPr>
              <a:t>, reticular veins or </a:t>
            </a:r>
            <a:r>
              <a:rPr lang="en-US" sz="2400" dirty="0" err="1" smtClean="0">
                <a:solidFill>
                  <a:schemeClr val="tx1"/>
                </a:solidFill>
              </a:rPr>
              <a:t>malleolar</a:t>
            </a:r>
            <a:r>
              <a:rPr lang="en-US" sz="2400" dirty="0" smtClean="0">
                <a:solidFill>
                  <a:schemeClr val="tx1"/>
                </a:solidFill>
              </a:rPr>
              <a:t> flare.</a:t>
            </a:r>
            <a:endParaRPr lang="en-US" sz="2400" dirty="0" smtClean="0">
              <a:solidFill>
                <a:schemeClr val="tx1"/>
              </a:solidFill>
            </a:endParaRPr>
          </a:p>
          <a:p>
            <a:pPr algn="just">
              <a:lnSpc>
                <a:spcPct val="150000"/>
              </a:lnSpc>
              <a:spcBef>
                <a:spcPts val="0"/>
              </a:spcBef>
            </a:pPr>
            <a:r>
              <a:rPr lang="en-US" sz="2400" dirty="0" smtClean="0">
                <a:solidFill>
                  <a:srgbClr val="FFFF00"/>
                </a:solidFill>
              </a:rPr>
              <a:t>Grade 2 : </a:t>
            </a:r>
            <a:r>
              <a:rPr lang="en-US" sz="2400" dirty="0" smtClean="0">
                <a:solidFill>
                  <a:schemeClr val="tx1"/>
                </a:solidFill>
              </a:rPr>
              <a:t>Varicose veins.</a:t>
            </a:r>
            <a:endParaRPr lang="en-US" sz="2400" dirty="0" smtClean="0">
              <a:solidFill>
                <a:schemeClr val="tx1"/>
              </a:solidFill>
            </a:endParaRPr>
          </a:p>
          <a:p>
            <a:pPr algn="just">
              <a:lnSpc>
                <a:spcPct val="150000"/>
              </a:lnSpc>
              <a:spcBef>
                <a:spcPts val="0"/>
              </a:spcBef>
            </a:pPr>
            <a:r>
              <a:rPr lang="en-US" sz="2400" dirty="0" smtClean="0">
                <a:solidFill>
                  <a:srgbClr val="FFFF00"/>
                </a:solidFill>
              </a:rPr>
              <a:t>Grade 3 : </a:t>
            </a:r>
            <a:r>
              <a:rPr lang="en-US" sz="2400" dirty="0" smtClean="0">
                <a:solidFill>
                  <a:schemeClr val="tx1"/>
                </a:solidFill>
              </a:rPr>
              <a:t>Edema without skin changes.</a:t>
            </a:r>
            <a:endParaRPr lang="en-US" sz="2400" dirty="0" smtClean="0">
              <a:solidFill>
                <a:schemeClr val="tx1"/>
              </a:solidFill>
            </a:endParaRPr>
          </a:p>
          <a:p>
            <a:pPr algn="just">
              <a:lnSpc>
                <a:spcPct val="150000"/>
              </a:lnSpc>
              <a:spcBef>
                <a:spcPts val="0"/>
              </a:spcBef>
            </a:pPr>
            <a:r>
              <a:rPr lang="en-US" sz="2400" dirty="0" smtClean="0">
                <a:solidFill>
                  <a:srgbClr val="FFFF00"/>
                </a:solidFill>
              </a:rPr>
              <a:t>Grade 4 </a:t>
            </a:r>
            <a:r>
              <a:rPr lang="en-US" sz="2400" dirty="0" smtClean="0">
                <a:solidFill>
                  <a:schemeClr val="tx1"/>
                </a:solidFill>
              </a:rPr>
              <a:t>: Skin changes ascribed to venous disease (Pigmentation, eczema or </a:t>
            </a:r>
            <a:r>
              <a:rPr lang="en-US" sz="2400" dirty="0" err="1" smtClean="0">
                <a:solidFill>
                  <a:schemeClr val="tx1"/>
                </a:solidFill>
              </a:rPr>
              <a:t>lipodermatosclerosis</a:t>
            </a:r>
            <a:r>
              <a:rPr lang="en-US" sz="2400" dirty="0" smtClean="0">
                <a:solidFill>
                  <a:schemeClr val="tx1"/>
                </a:solidFill>
              </a:rPr>
              <a:t>)</a:t>
            </a:r>
            <a:endParaRPr lang="en-US" sz="2400" dirty="0" smtClean="0">
              <a:solidFill>
                <a:schemeClr val="tx1"/>
              </a:solidFill>
            </a:endParaRPr>
          </a:p>
          <a:p>
            <a:pPr algn="just">
              <a:lnSpc>
                <a:spcPct val="150000"/>
              </a:lnSpc>
              <a:spcBef>
                <a:spcPts val="0"/>
              </a:spcBef>
            </a:pPr>
            <a:r>
              <a:rPr lang="en-US" sz="2400" dirty="0" smtClean="0">
                <a:solidFill>
                  <a:srgbClr val="FFFF00"/>
                </a:solidFill>
              </a:rPr>
              <a:t>Grade 5 : </a:t>
            </a:r>
            <a:r>
              <a:rPr lang="en-US" sz="2400" dirty="0" smtClean="0">
                <a:solidFill>
                  <a:schemeClr val="tx1"/>
                </a:solidFill>
              </a:rPr>
              <a:t>Skin changes as defined above with healed ulceration.</a:t>
            </a:r>
            <a:endParaRPr lang="en-US" sz="2400" dirty="0" smtClean="0">
              <a:solidFill>
                <a:schemeClr val="tx1"/>
              </a:solidFill>
            </a:endParaRPr>
          </a:p>
          <a:p>
            <a:pPr algn="just">
              <a:lnSpc>
                <a:spcPct val="150000"/>
              </a:lnSpc>
              <a:spcBef>
                <a:spcPts val="0"/>
              </a:spcBef>
            </a:pPr>
            <a:r>
              <a:rPr lang="en-US" sz="2400" dirty="0" smtClean="0">
                <a:solidFill>
                  <a:srgbClr val="FFFF00"/>
                </a:solidFill>
              </a:rPr>
              <a:t>Grade 6 : </a:t>
            </a:r>
            <a:r>
              <a:rPr lang="en-US" sz="2400" dirty="0" smtClean="0">
                <a:solidFill>
                  <a:schemeClr val="tx1"/>
                </a:solidFill>
              </a:rPr>
              <a:t>Skin changes as defined above with active ulceration.</a:t>
            </a:r>
            <a:endParaRPr lang="en-US" sz="2400" dirty="0" smtClean="0">
              <a:solidFill>
                <a:schemeClr val="tx1"/>
              </a:solidFill>
            </a:endParaRPr>
          </a:p>
          <a:p>
            <a:pPr algn="just">
              <a:lnSpc>
                <a:spcPct val="150000"/>
              </a:lnSpc>
              <a:spcBef>
                <a:spcPts val="0"/>
              </a:spcBef>
              <a:buNone/>
            </a:pP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772400" cy="4572000"/>
          </a:xfrm>
        </p:spPr>
        <p:txBody>
          <a:bodyPr/>
          <a:lstStyle/>
          <a:p>
            <a:pPr algn="ctr">
              <a:lnSpc>
                <a:spcPct val="150000"/>
              </a:lnSpc>
              <a:spcBef>
                <a:spcPts val="0"/>
              </a:spcBef>
              <a:buNone/>
            </a:pPr>
            <a:r>
              <a:rPr lang="en-US" b="1" dirty="0" smtClean="0">
                <a:solidFill>
                  <a:srgbClr val="FFFF00"/>
                </a:solidFill>
              </a:rPr>
              <a:t>VENOUS DRAINAGE OF THE LOWER LIMB</a:t>
            </a:r>
            <a:endParaRPr lang="en-US" b="1" dirty="0" smtClean="0">
              <a:solidFill>
                <a:srgbClr val="FFFF00"/>
              </a:solidFill>
            </a:endParaRPr>
          </a:p>
          <a:p>
            <a:pPr>
              <a:lnSpc>
                <a:spcPct val="150000"/>
              </a:lnSpc>
              <a:spcBef>
                <a:spcPts val="0"/>
              </a:spcBef>
              <a:buNone/>
            </a:pPr>
            <a:r>
              <a:rPr lang="en-US" dirty="0" smtClean="0">
                <a:solidFill>
                  <a:schemeClr val="tx1"/>
                </a:solidFill>
              </a:rPr>
              <a:t>	</a:t>
            </a:r>
            <a:r>
              <a:rPr lang="en-US" sz="2600" dirty="0" smtClean="0">
                <a:solidFill>
                  <a:schemeClr val="tx1"/>
                </a:solidFill>
              </a:rPr>
              <a:t> It can be conveniently described under the three heads</a:t>
            </a:r>
            <a:endParaRPr lang="en-US" sz="2600" dirty="0" smtClean="0">
              <a:solidFill>
                <a:schemeClr val="tx1"/>
              </a:solidFill>
            </a:endParaRPr>
          </a:p>
          <a:p>
            <a:pPr>
              <a:lnSpc>
                <a:spcPct val="150000"/>
              </a:lnSpc>
              <a:spcBef>
                <a:spcPts val="0"/>
              </a:spcBef>
              <a:buNone/>
            </a:pPr>
            <a:r>
              <a:rPr lang="en-US" sz="2600" dirty="0" smtClean="0">
                <a:solidFill>
                  <a:schemeClr val="tx1"/>
                </a:solidFill>
              </a:rPr>
              <a:t>1. Deep veins </a:t>
            </a:r>
            <a:endParaRPr lang="en-US" sz="2600" dirty="0" smtClean="0">
              <a:solidFill>
                <a:schemeClr val="tx1"/>
              </a:solidFill>
            </a:endParaRPr>
          </a:p>
          <a:p>
            <a:pPr>
              <a:lnSpc>
                <a:spcPct val="150000"/>
              </a:lnSpc>
              <a:spcBef>
                <a:spcPts val="0"/>
              </a:spcBef>
              <a:buNone/>
            </a:pPr>
            <a:r>
              <a:rPr lang="en-US" sz="2600" dirty="0" smtClean="0">
                <a:solidFill>
                  <a:schemeClr val="tx1"/>
                </a:solidFill>
              </a:rPr>
              <a:t>2. Superficial veins</a:t>
            </a:r>
            <a:endParaRPr lang="en-US" sz="2600" dirty="0" smtClean="0">
              <a:solidFill>
                <a:schemeClr val="tx1"/>
              </a:solidFill>
            </a:endParaRPr>
          </a:p>
          <a:p>
            <a:pPr>
              <a:lnSpc>
                <a:spcPct val="150000"/>
              </a:lnSpc>
              <a:spcBef>
                <a:spcPts val="0"/>
              </a:spcBef>
              <a:buNone/>
            </a:pPr>
            <a:r>
              <a:rPr lang="en-US" sz="2600" dirty="0" smtClean="0">
                <a:solidFill>
                  <a:schemeClr val="tx1"/>
                </a:solidFill>
              </a:rPr>
              <a:t>3. Perforating or communicating veins</a:t>
            </a:r>
            <a:endParaRPr lang="en-US" sz="2600" dirty="0" smtClean="0">
              <a:solidFill>
                <a:schemeClr val="tx1"/>
              </a:solidFill>
            </a:endParaRPr>
          </a:p>
          <a:p>
            <a:pPr>
              <a:lnSpc>
                <a:spcPct val="150000"/>
              </a:lnSpc>
              <a:spcBef>
                <a:spcPts val="0"/>
              </a:spcBef>
              <a:buNone/>
            </a:pPr>
            <a:endParaRPr lang="en-US"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6637"/>
            <a:ext cx="8229600" cy="4525963"/>
          </a:xfrm>
        </p:spPr>
        <p:txBody>
          <a:bodyPr>
            <a:normAutofit fontScale="92500" lnSpcReduction="10000"/>
          </a:bodyPr>
          <a:lstStyle/>
          <a:p>
            <a:pPr>
              <a:lnSpc>
                <a:spcPct val="150000"/>
              </a:lnSpc>
              <a:spcBef>
                <a:spcPts val="0"/>
              </a:spcBef>
              <a:buNone/>
            </a:pPr>
            <a:r>
              <a:rPr lang="en-US" b="1" dirty="0" smtClean="0">
                <a:solidFill>
                  <a:srgbClr val="FFFF00"/>
                </a:solidFill>
              </a:rPr>
              <a:t>Physical Examination:</a:t>
            </a:r>
            <a:endParaRPr lang="en-US" b="1" dirty="0" smtClean="0">
              <a:solidFill>
                <a:srgbClr val="FFFF00"/>
              </a:solidFill>
            </a:endParaRPr>
          </a:p>
          <a:p>
            <a:pPr>
              <a:lnSpc>
                <a:spcPct val="150000"/>
              </a:lnSpc>
              <a:spcBef>
                <a:spcPts val="0"/>
              </a:spcBef>
              <a:buNone/>
            </a:pPr>
            <a:r>
              <a:rPr lang="en-US" b="1" dirty="0" smtClean="0">
                <a:solidFill>
                  <a:srgbClr val="FFCCFF"/>
                </a:solidFill>
              </a:rPr>
              <a:t>Local Examination:</a:t>
            </a:r>
            <a:endParaRPr lang="en-US" b="1" dirty="0" smtClean="0">
              <a:solidFill>
                <a:srgbClr val="FFCCFF"/>
              </a:solidFill>
            </a:endParaRPr>
          </a:p>
          <a:p>
            <a:pPr>
              <a:lnSpc>
                <a:spcPct val="150000"/>
              </a:lnSpc>
              <a:spcBef>
                <a:spcPts val="0"/>
              </a:spcBef>
              <a:buNone/>
            </a:pPr>
            <a:r>
              <a:rPr lang="en-US" dirty="0" smtClean="0">
                <a:solidFill>
                  <a:srgbClr val="66FF99"/>
                </a:solidFill>
              </a:rPr>
              <a:t>A. </a:t>
            </a:r>
            <a:r>
              <a:rPr lang="en-US" b="1" dirty="0" smtClean="0">
                <a:solidFill>
                  <a:srgbClr val="66FF99"/>
                </a:solidFill>
              </a:rPr>
              <a:t>Inspection of : </a:t>
            </a:r>
            <a:endParaRPr lang="en-US" b="1" dirty="0" smtClean="0">
              <a:solidFill>
                <a:srgbClr val="66FF99"/>
              </a:solidFill>
            </a:endParaRPr>
          </a:p>
          <a:p>
            <a:pPr marL="514350" indent="-514350">
              <a:lnSpc>
                <a:spcPct val="150000"/>
              </a:lnSpc>
              <a:spcBef>
                <a:spcPts val="0"/>
              </a:spcBef>
              <a:buAutoNum type="arabicPeriod"/>
            </a:pPr>
            <a:r>
              <a:rPr lang="en-US" dirty="0" smtClean="0">
                <a:solidFill>
                  <a:schemeClr val="tx1"/>
                </a:solidFill>
              </a:rPr>
              <a:t>Varicose veins </a:t>
            </a:r>
            <a:endParaRPr lang="en-US" dirty="0" smtClean="0">
              <a:solidFill>
                <a:schemeClr val="tx1"/>
              </a:solidFill>
            </a:endParaRPr>
          </a:p>
          <a:p>
            <a:pPr marL="514350" indent="-514350">
              <a:lnSpc>
                <a:spcPct val="150000"/>
              </a:lnSpc>
              <a:spcBef>
                <a:spcPts val="0"/>
              </a:spcBef>
              <a:buAutoNum type="arabicPeriod"/>
            </a:pPr>
            <a:r>
              <a:rPr lang="en-US" dirty="0" smtClean="0">
                <a:solidFill>
                  <a:schemeClr val="tx1"/>
                </a:solidFill>
              </a:rPr>
              <a:t>Swelling of the leg </a:t>
            </a:r>
            <a:endParaRPr lang="en-US" dirty="0" smtClean="0">
              <a:solidFill>
                <a:schemeClr val="tx1"/>
              </a:solidFill>
            </a:endParaRPr>
          </a:p>
          <a:p>
            <a:pPr marL="514350" indent="-514350">
              <a:lnSpc>
                <a:spcPct val="150000"/>
              </a:lnSpc>
              <a:spcBef>
                <a:spcPts val="0"/>
              </a:spcBef>
              <a:buAutoNum type="arabicPeriod"/>
            </a:pPr>
            <a:r>
              <a:rPr lang="en-US" dirty="0" smtClean="0">
                <a:solidFill>
                  <a:schemeClr val="tx1"/>
                </a:solidFill>
              </a:rPr>
              <a:t>Skin of the limb</a:t>
            </a:r>
            <a:endParaRPr lang="en-US" dirty="0" smtClean="0">
              <a:solidFill>
                <a:schemeClr val="tx1"/>
              </a:solidFill>
            </a:endParaRPr>
          </a:p>
          <a:p>
            <a:pPr marL="514350" indent="-514350">
              <a:lnSpc>
                <a:spcPct val="150000"/>
              </a:lnSpc>
              <a:spcBef>
                <a:spcPts val="0"/>
              </a:spcBef>
              <a:buAutoNum type="arabicPeriod"/>
            </a:pPr>
            <a:r>
              <a:rPr lang="en-US" dirty="0" smtClean="0">
                <a:solidFill>
                  <a:schemeClr val="tx1"/>
                </a:solidFill>
              </a:rPr>
              <a:t>Impulse on coughing</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rmAutofit fontScale="77500" lnSpcReduction="20000"/>
          </a:bodyPr>
          <a:lstStyle/>
          <a:p>
            <a:pPr algn="just">
              <a:lnSpc>
                <a:spcPct val="170000"/>
              </a:lnSpc>
              <a:spcBef>
                <a:spcPts val="0"/>
              </a:spcBef>
              <a:buNone/>
            </a:pPr>
            <a:r>
              <a:rPr lang="en-US" b="1" dirty="0" smtClean="0">
                <a:solidFill>
                  <a:srgbClr val="66FF99"/>
                </a:solidFill>
              </a:rPr>
              <a:t>B. Palpation : </a:t>
            </a:r>
            <a:endParaRPr lang="en-US" b="1" dirty="0" smtClean="0">
              <a:solidFill>
                <a:srgbClr val="66FF99"/>
              </a:solidFill>
            </a:endParaRPr>
          </a:p>
          <a:p>
            <a:pPr algn="just">
              <a:lnSpc>
                <a:spcPct val="170000"/>
              </a:lnSpc>
              <a:spcBef>
                <a:spcPts val="0"/>
              </a:spcBef>
              <a:buNone/>
            </a:pPr>
            <a:r>
              <a:rPr lang="en-US" b="1" dirty="0" smtClean="0">
                <a:solidFill>
                  <a:schemeClr val="tx1"/>
                </a:solidFill>
              </a:rPr>
              <a:t>Tests for varicose veins:</a:t>
            </a:r>
            <a:endParaRPr lang="en-US" b="1" dirty="0" smtClean="0">
              <a:solidFill>
                <a:schemeClr val="tx1"/>
              </a:solidFill>
            </a:endParaRPr>
          </a:p>
          <a:p>
            <a:pPr algn="just">
              <a:lnSpc>
                <a:spcPct val="170000"/>
              </a:lnSpc>
              <a:spcBef>
                <a:spcPts val="0"/>
              </a:spcBef>
              <a:buNone/>
            </a:pPr>
            <a:r>
              <a:rPr lang="en-US" dirty="0" smtClean="0">
                <a:solidFill>
                  <a:srgbClr val="FFFF00"/>
                </a:solidFill>
              </a:rPr>
              <a:t>(1) Cough impulse or Morrissey’s test – </a:t>
            </a:r>
            <a:r>
              <a:rPr lang="en-US" dirty="0" err="1" smtClean="0">
                <a:solidFill>
                  <a:schemeClr val="tx1"/>
                </a:solidFill>
              </a:rPr>
              <a:t>Saphenofemoral</a:t>
            </a:r>
            <a:r>
              <a:rPr lang="en-US" dirty="0" smtClean="0">
                <a:solidFill>
                  <a:schemeClr val="tx1"/>
                </a:solidFill>
              </a:rPr>
              <a:t> incompetence.</a:t>
            </a:r>
            <a:endParaRPr lang="en-US" dirty="0" smtClean="0">
              <a:solidFill>
                <a:schemeClr val="tx1"/>
              </a:solidFill>
            </a:endParaRPr>
          </a:p>
          <a:p>
            <a:pPr algn="just">
              <a:lnSpc>
                <a:spcPct val="170000"/>
              </a:lnSpc>
              <a:spcBef>
                <a:spcPts val="0"/>
              </a:spcBef>
              <a:buNone/>
            </a:pPr>
            <a:r>
              <a:rPr lang="en-US" dirty="0" smtClean="0">
                <a:solidFill>
                  <a:srgbClr val="FFFF00"/>
                </a:solidFill>
              </a:rPr>
              <a:t>(2) </a:t>
            </a:r>
            <a:r>
              <a:rPr lang="en-US" dirty="0" err="1" smtClean="0">
                <a:solidFill>
                  <a:srgbClr val="FFFF00"/>
                </a:solidFill>
              </a:rPr>
              <a:t>Brodie</a:t>
            </a:r>
            <a:r>
              <a:rPr lang="en-US" dirty="0" smtClean="0">
                <a:solidFill>
                  <a:srgbClr val="FFFF00"/>
                </a:solidFill>
              </a:rPr>
              <a:t> - </a:t>
            </a:r>
            <a:r>
              <a:rPr lang="en-US" dirty="0" err="1" smtClean="0">
                <a:solidFill>
                  <a:srgbClr val="FFFF00"/>
                </a:solidFill>
              </a:rPr>
              <a:t>Trendelenburg</a:t>
            </a:r>
            <a:r>
              <a:rPr lang="en-US" dirty="0" smtClean="0">
                <a:solidFill>
                  <a:srgbClr val="FFFF00"/>
                </a:solidFill>
              </a:rPr>
              <a:t> – </a:t>
            </a:r>
            <a:endParaRPr lang="en-US" dirty="0" smtClean="0">
              <a:solidFill>
                <a:srgbClr val="FFFF00"/>
              </a:solidFill>
            </a:endParaRPr>
          </a:p>
          <a:p>
            <a:pPr algn="just">
              <a:lnSpc>
                <a:spcPct val="170000"/>
              </a:lnSpc>
              <a:spcBef>
                <a:spcPts val="0"/>
              </a:spcBef>
              <a:buNone/>
            </a:pPr>
            <a:r>
              <a:rPr lang="en-US" dirty="0" smtClean="0">
                <a:solidFill>
                  <a:schemeClr val="tx1"/>
                </a:solidFill>
              </a:rPr>
              <a:t>A. </a:t>
            </a:r>
            <a:r>
              <a:rPr lang="en-US" dirty="0" err="1" smtClean="0">
                <a:solidFill>
                  <a:schemeClr val="tx1"/>
                </a:solidFill>
              </a:rPr>
              <a:t>Saphenofemoral</a:t>
            </a:r>
            <a:r>
              <a:rPr lang="en-US" dirty="0" smtClean="0">
                <a:solidFill>
                  <a:schemeClr val="tx1"/>
                </a:solidFill>
              </a:rPr>
              <a:t> incompetence.</a:t>
            </a:r>
            <a:endParaRPr lang="en-US" dirty="0" smtClean="0">
              <a:solidFill>
                <a:schemeClr val="tx1"/>
              </a:solidFill>
            </a:endParaRPr>
          </a:p>
          <a:p>
            <a:pPr algn="just">
              <a:lnSpc>
                <a:spcPct val="170000"/>
              </a:lnSpc>
              <a:spcBef>
                <a:spcPts val="0"/>
              </a:spcBef>
              <a:buNone/>
            </a:pPr>
            <a:r>
              <a:rPr lang="en-US" dirty="0" smtClean="0">
                <a:solidFill>
                  <a:schemeClr val="tx1"/>
                </a:solidFill>
              </a:rPr>
              <a:t>B. Perforator in competence.</a:t>
            </a:r>
            <a:endParaRPr lang="en-US" dirty="0" smtClean="0">
              <a:solidFill>
                <a:schemeClr val="tx1"/>
              </a:solidFill>
            </a:endParaRPr>
          </a:p>
          <a:p>
            <a:pPr algn="just">
              <a:lnSpc>
                <a:spcPct val="170000"/>
              </a:lnSpc>
              <a:spcBef>
                <a:spcPts val="0"/>
              </a:spcBef>
              <a:buNone/>
            </a:pPr>
            <a:r>
              <a:rPr lang="en-US" dirty="0" smtClean="0">
                <a:solidFill>
                  <a:srgbClr val="FFFF00"/>
                </a:solidFill>
              </a:rPr>
              <a:t>(3) Multiple tourniquet test – </a:t>
            </a:r>
            <a:r>
              <a:rPr lang="en-US" dirty="0" smtClean="0">
                <a:solidFill>
                  <a:schemeClr val="tx1"/>
                </a:solidFill>
              </a:rPr>
              <a:t>Site for perforator in competence.</a:t>
            </a:r>
            <a:endParaRPr lang="en-US" dirty="0" smtClean="0">
              <a:solidFill>
                <a:schemeClr val="tx1"/>
              </a:solidFill>
            </a:endParaRPr>
          </a:p>
          <a:p>
            <a:pPr algn="just">
              <a:lnSpc>
                <a:spcPct val="170000"/>
              </a:lnSpc>
              <a:spcBef>
                <a:spcPts val="0"/>
              </a:spcBef>
              <a:buNone/>
            </a:pPr>
            <a:r>
              <a:rPr lang="en-US" dirty="0" smtClean="0">
                <a:solidFill>
                  <a:srgbClr val="FFFF00"/>
                </a:solidFill>
              </a:rPr>
              <a:t>(4) Schwartz test – </a:t>
            </a:r>
            <a:r>
              <a:rPr lang="en-US" dirty="0" smtClean="0">
                <a:solidFill>
                  <a:schemeClr val="tx1"/>
                </a:solidFill>
              </a:rPr>
              <a:t>Superficial column of blood.</a:t>
            </a:r>
            <a:endParaRPr lang="en-US" dirty="0" smtClean="0">
              <a:solidFill>
                <a:schemeClr val="tx1"/>
              </a:solidFill>
            </a:endParaRPr>
          </a:p>
          <a:p>
            <a:pPr algn="just">
              <a:lnSpc>
                <a:spcPct val="170000"/>
              </a:lnSpc>
              <a:spcBef>
                <a:spcPts val="0"/>
              </a:spcBef>
              <a:buNone/>
            </a:pPr>
            <a:r>
              <a:rPr lang="en-US" dirty="0" smtClean="0">
                <a:solidFill>
                  <a:srgbClr val="FFFF00"/>
                </a:solidFill>
              </a:rPr>
              <a:t>(5) Modified </a:t>
            </a:r>
            <a:r>
              <a:rPr lang="en-US" dirty="0" err="1" smtClean="0">
                <a:solidFill>
                  <a:srgbClr val="FFFF00"/>
                </a:solidFill>
              </a:rPr>
              <a:t>Perthes</a:t>
            </a:r>
            <a:r>
              <a:rPr lang="en-US" dirty="0" smtClean="0">
                <a:solidFill>
                  <a:srgbClr val="FFFF00"/>
                </a:solidFill>
              </a:rPr>
              <a:t> test – </a:t>
            </a:r>
            <a:r>
              <a:rPr lang="en-US" dirty="0" smtClean="0">
                <a:solidFill>
                  <a:schemeClr val="tx1"/>
                </a:solidFill>
              </a:rPr>
              <a:t>Deep vein thrombosis.</a:t>
            </a:r>
            <a:endParaRPr lang="en-US" dirty="0" smtClean="0">
              <a:solidFill>
                <a:schemeClr val="tx1"/>
              </a:solidFill>
            </a:endParaRPr>
          </a:p>
          <a:p>
            <a:pPr algn="just">
              <a:lnSpc>
                <a:spcPct val="170000"/>
              </a:lnSpc>
              <a:spcBef>
                <a:spcPts val="0"/>
              </a:spcBef>
              <a:buNone/>
            </a:pPr>
            <a:r>
              <a:rPr lang="en-US" dirty="0" smtClean="0">
                <a:solidFill>
                  <a:srgbClr val="FFFF00"/>
                </a:solidFill>
              </a:rPr>
              <a:t>(6) </a:t>
            </a:r>
            <a:r>
              <a:rPr lang="en-US" dirty="0" err="1" smtClean="0">
                <a:solidFill>
                  <a:srgbClr val="FFFF00"/>
                </a:solidFill>
              </a:rPr>
              <a:t>Fegan’s</a:t>
            </a:r>
            <a:r>
              <a:rPr lang="en-US" dirty="0" smtClean="0">
                <a:solidFill>
                  <a:srgbClr val="FFFF00"/>
                </a:solidFill>
              </a:rPr>
              <a:t> Test –</a:t>
            </a:r>
            <a:r>
              <a:rPr lang="en-US" dirty="0" smtClean="0">
                <a:solidFill>
                  <a:schemeClr val="tx1"/>
                </a:solidFill>
              </a:rPr>
              <a:t> To locate the perforators in the deep fascia.</a:t>
            </a:r>
            <a:endParaRPr lang="en-US" dirty="0" smtClean="0">
              <a:solidFill>
                <a:schemeClr val="tx1"/>
              </a:solidFill>
            </a:endParaRPr>
          </a:p>
          <a:p>
            <a:pPr algn="just">
              <a:lnSpc>
                <a:spcPct val="170000"/>
              </a:lnSpc>
              <a:spcBef>
                <a:spcPts val="0"/>
              </a:spcBef>
              <a:buNone/>
            </a:pPr>
            <a:r>
              <a:rPr lang="en-US" dirty="0" smtClean="0">
                <a:solidFill>
                  <a:srgbClr val="FFFF00"/>
                </a:solidFill>
              </a:rPr>
              <a:t>7. Pratt’s test – </a:t>
            </a:r>
            <a:r>
              <a:rPr lang="en-US" dirty="0" smtClean="0">
                <a:solidFill>
                  <a:schemeClr val="tx1"/>
                </a:solidFill>
              </a:rPr>
              <a:t>To know the position of the leg perforators.</a:t>
            </a:r>
            <a:endParaRPr lang="en-US" dirty="0" smtClean="0">
              <a:solidFill>
                <a:schemeClr val="tx1"/>
              </a:solidFill>
            </a:endParaRPr>
          </a:p>
          <a:p>
            <a:pPr algn="just">
              <a:lnSpc>
                <a:spcPct val="170000"/>
              </a:lnSpc>
              <a:spcBef>
                <a:spcPts val="0"/>
              </a:spcBef>
            </a:pPr>
            <a:endParaRPr lang="en-US"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60437"/>
            <a:ext cx="8229600" cy="4525963"/>
          </a:xfrm>
        </p:spPr>
        <p:txBody>
          <a:bodyPr>
            <a:normAutofit fontScale="92500"/>
          </a:bodyPr>
          <a:lstStyle/>
          <a:p>
            <a:pPr algn="just">
              <a:lnSpc>
                <a:spcPct val="160000"/>
              </a:lnSpc>
              <a:spcBef>
                <a:spcPts val="0"/>
              </a:spcBef>
              <a:buNone/>
            </a:pPr>
            <a:r>
              <a:rPr lang="en-US" sz="2800" b="1" dirty="0" smtClean="0">
                <a:solidFill>
                  <a:srgbClr val="66FF99"/>
                </a:solidFill>
              </a:rPr>
              <a:t>C. Percussion: </a:t>
            </a:r>
            <a:endParaRPr lang="en-US" sz="2800" b="1" dirty="0" smtClean="0">
              <a:solidFill>
                <a:srgbClr val="66FF99"/>
              </a:solidFill>
            </a:endParaRPr>
          </a:p>
          <a:p>
            <a:pPr algn="just">
              <a:lnSpc>
                <a:spcPct val="160000"/>
              </a:lnSpc>
              <a:spcBef>
                <a:spcPts val="0"/>
              </a:spcBef>
            </a:pPr>
            <a:r>
              <a:rPr lang="en-US" sz="2400" dirty="0" smtClean="0">
                <a:solidFill>
                  <a:schemeClr val="tx1"/>
                </a:solidFill>
              </a:rPr>
              <a:t>If the </a:t>
            </a:r>
            <a:r>
              <a:rPr lang="en-US" sz="2400" i="1" dirty="0" smtClean="0">
                <a:solidFill>
                  <a:schemeClr val="tx1"/>
                </a:solidFill>
              </a:rPr>
              <a:t>most prominent </a:t>
            </a:r>
            <a:r>
              <a:rPr lang="en-US" sz="2400" dirty="0" smtClean="0">
                <a:solidFill>
                  <a:schemeClr val="tx1"/>
                </a:solidFill>
              </a:rPr>
              <a:t>parts of the varicose veins are tapped, an impulse can be felt by the finger at the </a:t>
            </a:r>
            <a:r>
              <a:rPr lang="en-US" sz="2400" dirty="0" err="1" smtClean="0">
                <a:solidFill>
                  <a:schemeClr val="tx1"/>
                </a:solidFill>
              </a:rPr>
              <a:t>saphenous</a:t>
            </a:r>
            <a:r>
              <a:rPr lang="en-US" sz="2400" dirty="0" smtClean="0">
                <a:solidFill>
                  <a:schemeClr val="tx1"/>
                </a:solidFill>
              </a:rPr>
              <a:t> opening.  This is known as </a:t>
            </a:r>
            <a:r>
              <a:rPr lang="en-US" sz="2400" b="1" dirty="0" smtClean="0">
                <a:solidFill>
                  <a:srgbClr val="FFC000"/>
                </a:solidFill>
              </a:rPr>
              <a:t>SCHWARTZ TEST</a:t>
            </a:r>
            <a:endParaRPr lang="en-US" sz="2400" b="1" dirty="0" smtClean="0">
              <a:solidFill>
                <a:srgbClr val="FFC000"/>
              </a:solidFill>
            </a:endParaRPr>
          </a:p>
          <a:p>
            <a:pPr algn="just">
              <a:lnSpc>
                <a:spcPct val="160000"/>
              </a:lnSpc>
              <a:spcBef>
                <a:spcPts val="0"/>
              </a:spcBef>
              <a:buNone/>
            </a:pPr>
            <a:r>
              <a:rPr lang="en-US" sz="2800" b="1" dirty="0" smtClean="0">
                <a:solidFill>
                  <a:srgbClr val="66FF99"/>
                </a:solidFill>
              </a:rPr>
              <a:t>D. Auscultation:</a:t>
            </a:r>
            <a:endParaRPr lang="en-US" sz="2800" b="1" dirty="0" smtClean="0">
              <a:solidFill>
                <a:srgbClr val="66FF99"/>
              </a:solidFill>
            </a:endParaRPr>
          </a:p>
          <a:p>
            <a:pPr algn="just">
              <a:lnSpc>
                <a:spcPct val="160000"/>
              </a:lnSpc>
              <a:spcBef>
                <a:spcPts val="0"/>
              </a:spcBef>
            </a:pPr>
            <a:r>
              <a:rPr lang="en-US" sz="2400" dirty="0" smtClean="0">
                <a:solidFill>
                  <a:schemeClr val="tx1"/>
                </a:solidFill>
              </a:rPr>
              <a:t>The importance of auscultation is limited to the </a:t>
            </a:r>
            <a:r>
              <a:rPr lang="en-US" sz="2400" dirty="0" err="1" smtClean="0">
                <a:solidFill>
                  <a:schemeClr val="tx1"/>
                </a:solidFill>
              </a:rPr>
              <a:t>arteriovenous</a:t>
            </a:r>
            <a:r>
              <a:rPr lang="en-US" sz="2400" dirty="0" smtClean="0">
                <a:solidFill>
                  <a:schemeClr val="tx1"/>
                </a:solidFill>
              </a:rPr>
              <a:t> fistula, where a continuous machinery murmur may be hear</a:t>
            </a:r>
            <a:r>
              <a:rPr lang="en-IN" altLang="en-US" sz="2400" dirty="0" smtClean="0">
                <a:solidFill>
                  <a:schemeClr val="tx1"/>
                </a:solidFill>
              </a:rPr>
              <a:t>d</a:t>
            </a:r>
            <a:r>
              <a:rPr lang="en-US" sz="2400" dirty="0" smtClean="0">
                <a:solidFill>
                  <a:schemeClr val="tx1"/>
                </a:solidFill>
              </a:rPr>
              <a:t>.</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4237"/>
            <a:ext cx="8229600" cy="4525963"/>
          </a:xfrm>
        </p:spPr>
        <p:txBody>
          <a:bodyPr>
            <a:normAutofit fontScale="75000" lnSpcReduction="20000"/>
          </a:bodyPr>
          <a:lstStyle/>
          <a:p>
            <a:pPr algn="just">
              <a:lnSpc>
                <a:spcPct val="150000"/>
              </a:lnSpc>
              <a:spcBef>
                <a:spcPts val="0"/>
              </a:spcBef>
              <a:buNone/>
            </a:pPr>
            <a:r>
              <a:rPr lang="en-US" b="1" dirty="0" smtClean="0">
                <a:solidFill>
                  <a:srgbClr val="66FF99"/>
                </a:solidFill>
              </a:rPr>
              <a:t>E. Regional lymph nodes (Inguinal): </a:t>
            </a:r>
            <a:r>
              <a:rPr lang="en-US" dirty="0" smtClean="0">
                <a:solidFill>
                  <a:schemeClr val="tx1"/>
                </a:solidFill>
              </a:rPr>
              <a:t>Are only enlarged if there be venous ulcer.</a:t>
            </a:r>
            <a:endParaRPr lang="en-US" dirty="0" smtClean="0">
              <a:solidFill>
                <a:schemeClr val="tx1"/>
              </a:solidFill>
            </a:endParaRPr>
          </a:p>
          <a:p>
            <a:pPr algn="just">
              <a:lnSpc>
                <a:spcPct val="150000"/>
              </a:lnSpc>
              <a:spcBef>
                <a:spcPts val="0"/>
              </a:spcBef>
              <a:buNone/>
            </a:pPr>
            <a:r>
              <a:rPr lang="en-US" b="1" dirty="0" smtClean="0">
                <a:solidFill>
                  <a:srgbClr val="66FF99"/>
                </a:solidFill>
              </a:rPr>
              <a:t>F. Other limb : </a:t>
            </a:r>
            <a:r>
              <a:rPr lang="en-US" dirty="0" smtClean="0">
                <a:solidFill>
                  <a:schemeClr val="tx1"/>
                </a:solidFill>
              </a:rPr>
              <a:t>Should be examined for presence of varicose veins.</a:t>
            </a:r>
            <a:endParaRPr lang="en-US" dirty="0" smtClean="0">
              <a:solidFill>
                <a:schemeClr val="tx1"/>
              </a:solidFill>
            </a:endParaRPr>
          </a:p>
          <a:p>
            <a:pPr algn="just">
              <a:lnSpc>
                <a:spcPct val="150000"/>
              </a:lnSpc>
              <a:spcBef>
                <a:spcPts val="0"/>
              </a:spcBef>
              <a:buNone/>
            </a:pPr>
            <a:r>
              <a:rPr lang="en-US" b="1" dirty="0" smtClean="0">
                <a:solidFill>
                  <a:srgbClr val="FFFF00"/>
                </a:solidFill>
              </a:rPr>
              <a:t>GENERAL EXAMINATION:</a:t>
            </a:r>
            <a:endParaRPr lang="en-US" b="1" dirty="0" smtClean="0">
              <a:solidFill>
                <a:srgbClr val="FFFF00"/>
              </a:solidFill>
            </a:endParaRPr>
          </a:p>
          <a:p>
            <a:pPr marL="514350" indent="-514350" algn="just">
              <a:lnSpc>
                <a:spcPct val="150000"/>
              </a:lnSpc>
              <a:spcBef>
                <a:spcPts val="0"/>
              </a:spcBef>
              <a:buAutoNum type="alphaUcPeriod"/>
            </a:pPr>
            <a:r>
              <a:rPr lang="en-US" dirty="0" smtClean="0">
                <a:solidFill>
                  <a:schemeClr val="tx1"/>
                </a:solidFill>
              </a:rPr>
              <a:t>Examination of the abdomen </a:t>
            </a:r>
            <a:endParaRPr lang="en-US" dirty="0" smtClean="0">
              <a:solidFill>
                <a:schemeClr val="tx1"/>
              </a:solidFill>
            </a:endParaRPr>
          </a:p>
          <a:p>
            <a:pPr marL="514350" indent="-514350" algn="just">
              <a:lnSpc>
                <a:spcPct val="150000"/>
              </a:lnSpc>
              <a:spcBef>
                <a:spcPts val="0"/>
              </a:spcBef>
              <a:buAutoNum type="alphaUcPeriod"/>
            </a:pPr>
            <a:r>
              <a:rPr lang="en-US" dirty="0" smtClean="0">
                <a:solidFill>
                  <a:schemeClr val="tx1"/>
                </a:solidFill>
              </a:rPr>
              <a:t>Vaginal and rectal examinations</a:t>
            </a:r>
            <a:endParaRPr lang="en-US" dirty="0" smtClean="0">
              <a:solidFill>
                <a:schemeClr val="tx1"/>
              </a:solidFill>
            </a:endParaRPr>
          </a:p>
          <a:p>
            <a:pPr marL="514350" indent="-514350" algn="just">
              <a:lnSpc>
                <a:spcPct val="150000"/>
              </a:lnSpc>
              <a:spcBef>
                <a:spcPts val="0"/>
              </a:spcBef>
              <a:buAutoNum type="alphaUcPeriod"/>
            </a:pPr>
            <a:r>
              <a:rPr lang="en-US" dirty="0" smtClean="0">
                <a:solidFill>
                  <a:schemeClr val="tx1"/>
                </a:solidFill>
              </a:rPr>
              <a:t>Peripheral arterial pulses</a:t>
            </a:r>
            <a:endParaRPr lang="en-US" dirty="0" smtClean="0">
              <a:solidFill>
                <a:schemeClr val="tx1"/>
              </a:solidFill>
            </a:endParaRPr>
          </a:p>
          <a:p>
            <a:pPr marL="514350" indent="-514350" algn="just">
              <a:lnSpc>
                <a:spcPct val="150000"/>
              </a:lnSpc>
              <a:spcBef>
                <a:spcPts val="0"/>
              </a:spcBef>
              <a:buAutoNum type="alphaUcPeriod"/>
            </a:pPr>
            <a:r>
              <a:rPr lang="en-IN" altLang="en-US" dirty="0" smtClean="0">
                <a:solidFill>
                  <a:schemeClr val="tx1"/>
                </a:solidFill>
              </a:rPr>
              <a:t>Sensations &amp; Movements</a:t>
            </a:r>
            <a:endParaRPr lang="en-US" dirty="0" smtClean="0">
              <a:solidFill>
                <a:schemeClr val="tx1"/>
              </a:solidFill>
            </a:endParaRPr>
          </a:p>
          <a:p>
            <a:pPr algn="just">
              <a:lnSpc>
                <a:spcPct val="150000"/>
              </a:lnSpc>
              <a:spcBef>
                <a:spcPts val="0"/>
              </a:spcBef>
              <a:buNone/>
            </a:pPr>
            <a:endParaRPr lang="en-US" dirty="0" smtClean="0">
              <a:solidFill>
                <a:schemeClr val="tx1"/>
              </a:solidFill>
            </a:endParaRPr>
          </a:p>
          <a:p>
            <a:pPr algn="just">
              <a:lnSpc>
                <a:spcPct val="150000"/>
              </a:lnSpc>
              <a:spcBef>
                <a:spcPts val="0"/>
              </a:spcBef>
            </a:pPr>
            <a:endParaRPr lang="en-US" dirty="0" smtClean="0">
              <a:solidFill>
                <a:schemeClr val="tx1"/>
              </a:solidFill>
            </a:endParaRPr>
          </a:p>
          <a:p>
            <a:pPr algn="just">
              <a:lnSpc>
                <a:spcPct val="150000"/>
              </a:lnSpc>
              <a:spcBef>
                <a:spcPts val="0"/>
              </a:spcBef>
              <a:buNone/>
            </a:pPr>
            <a:endParaRPr lang="en-US" dirty="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00800"/>
          </a:xfrm>
        </p:spPr>
        <p:txBody>
          <a:bodyPr>
            <a:normAutofit fontScale="70000" lnSpcReduction="20000"/>
          </a:bodyPr>
          <a:lstStyle/>
          <a:p>
            <a:pPr algn="just">
              <a:lnSpc>
                <a:spcPct val="170000"/>
              </a:lnSpc>
              <a:spcBef>
                <a:spcPts val="0"/>
              </a:spcBef>
              <a:buNone/>
            </a:pPr>
            <a:r>
              <a:rPr lang="en-US" sz="4000" b="1" dirty="0" smtClean="0">
                <a:solidFill>
                  <a:srgbClr val="FFFF00"/>
                </a:solidFill>
              </a:rPr>
              <a:t>INVESTIGATIONS:</a:t>
            </a:r>
            <a:endParaRPr lang="en-US" sz="4000" b="1" dirty="0" smtClean="0">
              <a:solidFill>
                <a:srgbClr val="FFFF00"/>
              </a:solidFill>
            </a:endParaRPr>
          </a:p>
          <a:p>
            <a:pPr algn="just">
              <a:lnSpc>
                <a:spcPct val="170000"/>
              </a:lnSpc>
              <a:spcBef>
                <a:spcPts val="0"/>
              </a:spcBef>
              <a:buNone/>
            </a:pPr>
            <a:r>
              <a:rPr lang="en-US" dirty="0" smtClean="0">
                <a:solidFill>
                  <a:srgbClr val="FFC000"/>
                </a:solidFill>
              </a:rPr>
              <a:t>(1) </a:t>
            </a:r>
            <a:r>
              <a:rPr lang="en-US" dirty="0" smtClean="0">
                <a:solidFill>
                  <a:schemeClr val="tx1"/>
                </a:solidFill>
              </a:rPr>
              <a:t>Doppler ultrasound is the most important minimum level investigation to be done before treatment a patient with venous disease.</a:t>
            </a:r>
            <a:endParaRPr lang="en-US" dirty="0" smtClean="0">
              <a:solidFill>
                <a:schemeClr val="tx1"/>
              </a:solidFill>
            </a:endParaRPr>
          </a:p>
          <a:p>
            <a:pPr algn="just">
              <a:lnSpc>
                <a:spcPct val="170000"/>
              </a:lnSpc>
              <a:spcBef>
                <a:spcPts val="0"/>
              </a:spcBef>
              <a:buNone/>
            </a:pPr>
            <a:r>
              <a:rPr lang="en-US" dirty="0" smtClean="0">
                <a:solidFill>
                  <a:srgbClr val="FFC000"/>
                </a:solidFill>
              </a:rPr>
              <a:t>(2) </a:t>
            </a:r>
            <a:r>
              <a:rPr lang="en-US" dirty="0" smtClean="0">
                <a:solidFill>
                  <a:schemeClr val="tx1"/>
                </a:solidFill>
              </a:rPr>
              <a:t>Duplex ultrasound Imaging:  In this investigation high resolution B – Mode ultrasound imaging and Doppler ultrasound are used.</a:t>
            </a:r>
            <a:endParaRPr lang="en-US" dirty="0" smtClean="0">
              <a:solidFill>
                <a:schemeClr val="tx1"/>
              </a:solidFill>
            </a:endParaRPr>
          </a:p>
          <a:p>
            <a:pPr algn="just">
              <a:lnSpc>
                <a:spcPct val="170000"/>
              </a:lnSpc>
              <a:spcBef>
                <a:spcPts val="0"/>
              </a:spcBef>
              <a:buNone/>
            </a:pPr>
            <a:r>
              <a:rPr lang="en-US" dirty="0" smtClean="0">
                <a:solidFill>
                  <a:srgbClr val="FFC000"/>
                </a:solidFill>
              </a:rPr>
              <a:t>(3)  </a:t>
            </a:r>
            <a:r>
              <a:rPr lang="en-US" dirty="0" smtClean="0">
                <a:solidFill>
                  <a:schemeClr val="tx1"/>
                </a:solidFill>
              </a:rPr>
              <a:t>Various Special investigations:</a:t>
            </a:r>
            <a:endParaRPr lang="en-US" dirty="0" smtClean="0">
              <a:solidFill>
                <a:schemeClr val="tx1"/>
              </a:solidFill>
            </a:endParaRPr>
          </a:p>
          <a:p>
            <a:pPr algn="just">
              <a:lnSpc>
                <a:spcPct val="170000"/>
              </a:lnSpc>
              <a:spcBef>
                <a:spcPts val="0"/>
              </a:spcBef>
            </a:pPr>
            <a:r>
              <a:rPr lang="en-US" dirty="0" smtClean="0">
                <a:solidFill>
                  <a:schemeClr val="tx1"/>
                </a:solidFill>
              </a:rPr>
              <a:t>Ascending </a:t>
            </a:r>
            <a:r>
              <a:rPr lang="en-US" dirty="0" err="1" smtClean="0">
                <a:solidFill>
                  <a:schemeClr val="tx1"/>
                </a:solidFill>
              </a:rPr>
              <a:t>phlebography</a:t>
            </a:r>
            <a:r>
              <a:rPr lang="en-US" dirty="0" smtClean="0">
                <a:solidFill>
                  <a:schemeClr val="tx1"/>
                </a:solidFill>
              </a:rPr>
              <a:t>, </a:t>
            </a:r>
            <a:r>
              <a:rPr lang="en-US" dirty="0" err="1" smtClean="0">
                <a:solidFill>
                  <a:schemeClr val="tx1"/>
                </a:solidFill>
              </a:rPr>
              <a:t>thermography</a:t>
            </a:r>
            <a:r>
              <a:rPr lang="en-US" dirty="0" smtClean="0">
                <a:solidFill>
                  <a:schemeClr val="tx1"/>
                </a:solidFill>
              </a:rPr>
              <a:t>, radioisotope scanning, radioactive fibrinogen studies and </a:t>
            </a:r>
            <a:r>
              <a:rPr lang="en-US" dirty="0" err="1" smtClean="0">
                <a:solidFill>
                  <a:schemeClr val="tx1"/>
                </a:solidFill>
              </a:rPr>
              <a:t>ultrasonics</a:t>
            </a:r>
            <a:r>
              <a:rPr lang="en-US" dirty="0" smtClean="0">
                <a:solidFill>
                  <a:schemeClr val="tx1"/>
                </a:solidFill>
              </a:rPr>
              <a:t> to know the condition of the deep vein, position of the thrombus and position of the incompetent perforators.</a:t>
            </a:r>
            <a:endParaRPr lang="en-US" dirty="0" smtClean="0">
              <a:solidFill>
                <a:schemeClr val="tx1"/>
              </a:solidFill>
            </a:endParaRPr>
          </a:p>
          <a:p>
            <a:pPr algn="just">
              <a:lnSpc>
                <a:spcPct val="170000"/>
              </a:lnSpc>
              <a:spcBef>
                <a:spcPts val="0"/>
              </a:spcBef>
              <a:buNone/>
            </a:pPr>
            <a:endParaRPr lang="en-US" dirty="0" smtClean="0">
              <a:solidFill>
                <a:schemeClr val="tx1"/>
              </a:solidFill>
            </a:endParaRPr>
          </a:p>
          <a:p>
            <a:pPr algn="just">
              <a:lnSpc>
                <a:spcPct val="170000"/>
              </a:lnSpc>
              <a:spcBef>
                <a:spcPts val="0"/>
              </a:spcBef>
            </a:pPr>
            <a:endParaRPr lang="en-US" b="1" dirty="0" smtClean="0">
              <a:solidFill>
                <a:schemeClr val="tx1"/>
              </a:solidFill>
            </a:endParaRPr>
          </a:p>
          <a:p>
            <a:pPr algn="just">
              <a:lnSpc>
                <a:spcPct val="170000"/>
              </a:lnSpc>
              <a:spcBef>
                <a:spcPts val="0"/>
              </a:spcBef>
            </a:pPr>
            <a:endParaRPr lang="en-US" dirty="0" smtClean="0">
              <a:solidFill>
                <a:schemeClr val="tx1"/>
              </a:solidFill>
            </a:endParaRPr>
          </a:p>
          <a:p>
            <a:pPr algn="just">
              <a:lnSpc>
                <a:spcPct val="170000"/>
              </a:lnSpc>
              <a:spcBef>
                <a:spcPts val="0"/>
              </a:spcBef>
            </a:pPr>
            <a:endParaRPr lang="en-US"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172200"/>
          </a:xfrm>
        </p:spPr>
        <p:txBody>
          <a:bodyPr>
            <a:normAutofit fontScale="77500" lnSpcReduction="20000"/>
          </a:bodyPr>
          <a:lstStyle/>
          <a:p>
            <a:pPr algn="just">
              <a:lnSpc>
                <a:spcPct val="160000"/>
              </a:lnSpc>
              <a:spcBef>
                <a:spcPts val="0"/>
              </a:spcBef>
              <a:buNone/>
            </a:pPr>
            <a:r>
              <a:rPr lang="en-US" sz="3500" b="1" dirty="0" smtClean="0">
                <a:solidFill>
                  <a:srgbClr val="FFFF00"/>
                </a:solidFill>
              </a:rPr>
              <a:t>Complications of varicose veins:</a:t>
            </a:r>
            <a:endParaRPr lang="en-US" sz="3500" b="1" dirty="0" smtClean="0">
              <a:solidFill>
                <a:srgbClr val="FFFF00"/>
              </a:solidFill>
            </a:endParaRPr>
          </a:p>
          <a:p>
            <a:pPr algn="just">
              <a:lnSpc>
                <a:spcPct val="160000"/>
              </a:lnSpc>
              <a:spcBef>
                <a:spcPts val="0"/>
              </a:spcBef>
              <a:buNone/>
            </a:pPr>
            <a:r>
              <a:rPr lang="en-US" dirty="0" smtClean="0">
                <a:solidFill>
                  <a:srgbClr val="FFCCFF"/>
                </a:solidFill>
              </a:rPr>
              <a:t>1. </a:t>
            </a:r>
            <a:r>
              <a:rPr lang="en-US" dirty="0" err="1" smtClean="0">
                <a:solidFill>
                  <a:srgbClr val="FFCCFF"/>
                </a:solidFill>
              </a:rPr>
              <a:t>Haemorrage</a:t>
            </a:r>
            <a:r>
              <a:rPr lang="en-US" dirty="0" smtClean="0">
                <a:solidFill>
                  <a:srgbClr val="FFCCFF"/>
                </a:solidFill>
              </a:rPr>
              <a:t>:  </a:t>
            </a:r>
            <a:r>
              <a:rPr lang="en-US" dirty="0" smtClean="0">
                <a:solidFill>
                  <a:schemeClr val="tx1"/>
                </a:solidFill>
              </a:rPr>
              <a:t>It may occur from minor trauma to the dilated vein.  The bleeding is profuse due to high pressure.  Simple elevation of leg does a lot to stop such bleeding.</a:t>
            </a:r>
            <a:endParaRPr lang="en-US" dirty="0" smtClean="0">
              <a:solidFill>
                <a:schemeClr val="tx1"/>
              </a:solidFill>
            </a:endParaRPr>
          </a:p>
          <a:p>
            <a:pPr algn="just">
              <a:lnSpc>
                <a:spcPct val="160000"/>
              </a:lnSpc>
              <a:spcBef>
                <a:spcPts val="0"/>
              </a:spcBef>
              <a:buNone/>
            </a:pPr>
            <a:r>
              <a:rPr lang="en-US" dirty="0" smtClean="0">
                <a:solidFill>
                  <a:srgbClr val="FFCCFF"/>
                </a:solidFill>
              </a:rPr>
              <a:t>2. </a:t>
            </a:r>
            <a:r>
              <a:rPr lang="en-US" dirty="0" err="1" smtClean="0">
                <a:solidFill>
                  <a:srgbClr val="FFCCFF"/>
                </a:solidFill>
              </a:rPr>
              <a:t>Thrombo</a:t>
            </a:r>
            <a:r>
              <a:rPr lang="en-US" dirty="0" smtClean="0">
                <a:solidFill>
                  <a:srgbClr val="FFCCFF"/>
                </a:solidFill>
              </a:rPr>
              <a:t> Phlebitis: </a:t>
            </a:r>
            <a:r>
              <a:rPr lang="en-US" dirty="0" smtClean="0">
                <a:solidFill>
                  <a:schemeClr val="tx1"/>
                </a:solidFill>
              </a:rPr>
              <a:t>This means inflammation of the superficial veins.  In this case the veins become red and feel like tender cords in the subcutaneous tissue.  The skin is inflamed and pyrexia is usually present.</a:t>
            </a:r>
            <a:endParaRPr lang="en-US" dirty="0" smtClean="0">
              <a:solidFill>
                <a:schemeClr val="tx1"/>
              </a:solidFill>
            </a:endParaRPr>
          </a:p>
          <a:p>
            <a:pPr algn="just">
              <a:lnSpc>
                <a:spcPct val="160000"/>
              </a:lnSpc>
              <a:spcBef>
                <a:spcPts val="0"/>
              </a:spcBef>
              <a:buNone/>
            </a:pPr>
            <a:r>
              <a:rPr lang="en-US" dirty="0" smtClean="0">
                <a:solidFill>
                  <a:schemeClr val="tx1"/>
                </a:solidFill>
              </a:rPr>
              <a:t>	It is treated by bed rest, elevation</a:t>
            </a:r>
            <a:r>
              <a:rPr lang="en-IN" altLang="en-US" dirty="0" smtClean="0">
                <a:solidFill>
                  <a:schemeClr val="tx1"/>
                </a:solidFill>
              </a:rPr>
              <a:t>,</a:t>
            </a:r>
            <a:r>
              <a:rPr lang="en-US" dirty="0" smtClean="0">
                <a:solidFill>
                  <a:schemeClr val="tx1"/>
                </a:solidFill>
              </a:rPr>
              <a:t> crepe bandage</a:t>
            </a:r>
            <a:r>
              <a:rPr lang="en-IN" altLang="en-US" dirty="0" smtClean="0">
                <a:solidFill>
                  <a:schemeClr val="tx1"/>
                </a:solidFill>
              </a:rPr>
              <a:t>,</a:t>
            </a:r>
            <a:r>
              <a:rPr lang="en-US" dirty="0" smtClean="0">
                <a:solidFill>
                  <a:schemeClr val="tx1"/>
                </a:solidFill>
              </a:rPr>
              <a:t> antibiotic and anti-inflammatory drugs.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2" descr="C:\Documents and Settings\USER\Desktop\phlebitis.jpg"/>
          <p:cNvPicPr>
            <a:picLocks noChangeAspect="1" noChangeArrowheads="1"/>
          </p:cNvPicPr>
          <p:nvPr/>
        </p:nvPicPr>
        <p:blipFill>
          <a:blip r:embed="rId1"/>
          <a:srcRect/>
          <a:stretch>
            <a:fillRect/>
          </a:stretch>
        </p:blipFill>
        <p:spPr bwMode="auto">
          <a:xfrm>
            <a:off x="1066800" y="914400"/>
            <a:ext cx="7168896" cy="4267200"/>
          </a:xfrm>
          <a:prstGeom prst="rect">
            <a:avLst/>
          </a:prstGeom>
          <a:noFill/>
        </p:spPr>
      </p:pic>
      <p:sp>
        <p:nvSpPr>
          <p:cNvPr id="5" name="TextBox 4"/>
          <p:cNvSpPr txBox="1"/>
          <p:nvPr/>
        </p:nvSpPr>
        <p:spPr>
          <a:xfrm>
            <a:off x="685800" y="5540514"/>
            <a:ext cx="7467600" cy="707886"/>
          </a:xfrm>
          <a:prstGeom prst="rect">
            <a:avLst/>
          </a:prstGeom>
          <a:noFill/>
        </p:spPr>
        <p:txBody>
          <a:bodyPr wrap="square" rtlCol="0">
            <a:spAutoFit/>
          </a:bodyPr>
          <a:lstStyle/>
          <a:p>
            <a:pPr algn="ctr"/>
            <a:r>
              <a:rPr lang="en-US" sz="4000" b="1" dirty="0" smtClean="0">
                <a:solidFill>
                  <a:srgbClr val="FFFF00"/>
                </a:solidFill>
              </a:rPr>
              <a:t>PHLEBITIS</a:t>
            </a:r>
            <a:endParaRPr lang="en-US" sz="4000" b="1" dirty="0">
              <a:solidFill>
                <a:srgbClr val="FFFF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354763"/>
          </a:xfrm>
        </p:spPr>
        <p:txBody>
          <a:bodyPr>
            <a:noAutofit/>
          </a:bodyPr>
          <a:lstStyle/>
          <a:p>
            <a:pPr algn="just">
              <a:lnSpc>
                <a:spcPct val="170000"/>
              </a:lnSpc>
              <a:spcBef>
                <a:spcPts val="0"/>
              </a:spcBef>
              <a:buNone/>
            </a:pPr>
            <a:r>
              <a:rPr lang="en-US" sz="2400" b="1" dirty="0" smtClean="0">
                <a:solidFill>
                  <a:srgbClr val="FFCCFF"/>
                </a:solidFill>
              </a:rPr>
              <a:t>3. Ulceration :</a:t>
            </a:r>
            <a:endParaRPr lang="en-US" sz="2400" b="1" dirty="0" smtClean="0">
              <a:solidFill>
                <a:srgbClr val="FFCCFF"/>
              </a:solidFill>
            </a:endParaRPr>
          </a:p>
          <a:p>
            <a:pPr algn="just">
              <a:lnSpc>
                <a:spcPct val="170000"/>
              </a:lnSpc>
              <a:spcBef>
                <a:spcPts val="0"/>
              </a:spcBef>
            </a:pPr>
            <a:r>
              <a:rPr lang="en-US" sz="2200" dirty="0" smtClean="0">
                <a:solidFill>
                  <a:schemeClr val="tx1"/>
                </a:solidFill>
              </a:rPr>
              <a:t>This is more due to deep vein thrombosis rather than varicose veins alone.  These ulcers are mostly found on or near the medial </a:t>
            </a:r>
            <a:r>
              <a:rPr lang="en-US" sz="2200" dirty="0" err="1" smtClean="0">
                <a:solidFill>
                  <a:schemeClr val="tx1"/>
                </a:solidFill>
              </a:rPr>
              <a:t>malleolus</a:t>
            </a:r>
            <a:r>
              <a:rPr lang="en-US" sz="2200" dirty="0" smtClean="0">
                <a:solidFill>
                  <a:schemeClr val="tx1"/>
                </a:solidFill>
              </a:rPr>
              <a:t> because of plenty of perforating veins present there. </a:t>
            </a:r>
            <a:endParaRPr lang="en-US" sz="2200" dirty="0" smtClean="0">
              <a:solidFill>
                <a:schemeClr val="tx1"/>
              </a:solidFill>
            </a:endParaRPr>
          </a:p>
          <a:p>
            <a:pPr algn="just">
              <a:lnSpc>
                <a:spcPct val="170000"/>
              </a:lnSpc>
              <a:spcBef>
                <a:spcPts val="0"/>
              </a:spcBef>
            </a:pPr>
            <a:r>
              <a:rPr lang="en-US" sz="2200" dirty="0" smtClean="0">
                <a:solidFill>
                  <a:schemeClr val="tx1"/>
                </a:solidFill>
              </a:rPr>
              <a:t>After thrombosis has been </a:t>
            </a:r>
            <a:r>
              <a:rPr lang="en-US" sz="2200" dirty="0" err="1" smtClean="0">
                <a:solidFill>
                  <a:schemeClr val="tx1"/>
                </a:solidFill>
              </a:rPr>
              <a:t>recanalised</a:t>
            </a:r>
            <a:r>
              <a:rPr lang="en-US" sz="2200" dirty="0" smtClean="0">
                <a:solidFill>
                  <a:schemeClr val="tx1"/>
                </a:solidFill>
              </a:rPr>
              <a:t> the valves of the deep veins are irreparably damaged.  The </a:t>
            </a:r>
            <a:r>
              <a:rPr lang="en-US" sz="2200" dirty="0" err="1" smtClean="0">
                <a:solidFill>
                  <a:schemeClr val="tx1"/>
                </a:solidFill>
              </a:rPr>
              <a:t>deoxygenenated</a:t>
            </a:r>
            <a:r>
              <a:rPr lang="en-US" sz="2200" dirty="0" smtClean="0">
                <a:solidFill>
                  <a:schemeClr val="tx1"/>
                </a:solidFill>
              </a:rPr>
              <a:t> blood stagnates in the lower part of the leg, so the superficial tissue present there loss its vitality to certain extent and a gravitational ulcer follows.  On long standing, </a:t>
            </a:r>
            <a:r>
              <a:rPr lang="en-US" sz="2200" dirty="0" err="1" smtClean="0">
                <a:solidFill>
                  <a:schemeClr val="tx1"/>
                </a:solidFill>
              </a:rPr>
              <a:t>Marjolin’s</a:t>
            </a:r>
            <a:r>
              <a:rPr lang="en-US" sz="2200" dirty="0" smtClean="0">
                <a:solidFill>
                  <a:schemeClr val="tx1"/>
                </a:solidFill>
              </a:rPr>
              <a:t> ulcer may develop.</a:t>
            </a:r>
            <a:endParaRPr lang="en-US" sz="2200" dirty="0" smtClean="0">
              <a:solidFill>
                <a:schemeClr val="tx1"/>
              </a:solidFill>
            </a:endParaRPr>
          </a:p>
          <a:p>
            <a:pPr algn="just">
              <a:lnSpc>
                <a:spcPct val="170000"/>
              </a:lnSpc>
              <a:spcBef>
                <a:spcPts val="0"/>
              </a:spcBef>
            </a:pPr>
            <a:r>
              <a:rPr lang="en-US" sz="2200" dirty="0" smtClean="0">
                <a:solidFill>
                  <a:schemeClr val="tx1"/>
                </a:solidFill>
              </a:rPr>
              <a:t>Treatment of varicose ulcer by </a:t>
            </a:r>
            <a:r>
              <a:rPr lang="en-US" sz="2200" b="1" dirty="0" err="1" smtClean="0">
                <a:solidFill>
                  <a:schemeClr val="tx1"/>
                </a:solidFill>
              </a:rPr>
              <a:t>Bisgard’s</a:t>
            </a:r>
            <a:r>
              <a:rPr lang="en-US" sz="2200" b="1" dirty="0" smtClean="0">
                <a:solidFill>
                  <a:schemeClr val="tx1"/>
                </a:solidFill>
              </a:rPr>
              <a:t> method </a:t>
            </a:r>
            <a:r>
              <a:rPr lang="en-US" sz="2200" dirty="0" smtClean="0">
                <a:solidFill>
                  <a:schemeClr val="tx1"/>
                </a:solidFill>
              </a:rPr>
              <a:t>– Conservative line</a:t>
            </a:r>
            <a:endParaRPr lang="en-US" sz="2200" dirty="0" smtClean="0">
              <a:solidFill>
                <a:schemeClr val="tx1"/>
              </a:solidFill>
            </a:endParaRPr>
          </a:p>
          <a:p>
            <a:pPr algn="just">
              <a:lnSpc>
                <a:spcPct val="170000"/>
              </a:lnSpc>
              <a:spcBef>
                <a:spcPts val="0"/>
              </a:spcBef>
            </a:pPr>
            <a:endParaRPr lang="en-US" sz="2200"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C:\Documents and Settings\USER\Desktop\Varicose veins\dvt-legs.jpg"/>
          <p:cNvPicPr>
            <a:picLocks noChangeAspect="1" noChangeArrowheads="1"/>
          </p:cNvPicPr>
          <p:nvPr/>
        </p:nvPicPr>
        <p:blipFill>
          <a:blip r:embed="rId1"/>
          <a:srcRect/>
          <a:stretch>
            <a:fillRect/>
          </a:stretch>
        </p:blipFill>
        <p:spPr bwMode="auto">
          <a:xfrm>
            <a:off x="304800" y="762000"/>
            <a:ext cx="8363778" cy="3886200"/>
          </a:xfrm>
          <a:prstGeom prst="rect">
            <a:avLst/>
          </a:prstGeom>
          <a:noFill/>
        </p:spPr>
      </p:pic>
      <p:sp>
        <p:nvSpPr>
          <p:cNvPr id="5" name="TextBox 4"/>
          <p:cNvSpPr txBox="1"/>
          <p:nvPr/>
        </p:nvSpPr>
        <p:spPr>
          <a:xfrm>
            <a:off x="2590800" y="4724400"/>
            <a:ext cx="5867400" cy="1446550"/>
          </a:xfrm>
          <a:prstGeom prst="rect">
            <a:avLst/>
          </a:prstGeom>
          <a:noFill/>
        </p:spPr>
        <p:txBody>
          <a:bodyPr wrap="square" rtlCol="0">
            <a:spAutoFit/>
          </a:bodyPr>
          <a:lstStyle/>
          <a:p>
            <a:r>
              <a:rPr lang="en-US" sz="8800" dirty="0" smtClean="0">
                <a:solidFill>
                  <a:srgbClr val="FF0000"/>
                </a:solidFill>
              </a:rPr>
              <a:t>ULCERS</a:t>
            </a:r>
            <a:endParaRPr lang="en-US" sz="8800"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C:\Documents and Settings\USER\Desktop\Varicose veins\lower-leg-ulcer.jpg"/>
          <p:cNvPicPr>
            <a:picLocks noChangeAspect="1" noChangeArrowheads="1"/>
          </p:cNvPicPr>
          <p:nvPr/>
        </p:nvPicPr>
        <p:blipFill>
          <a:blip r:embed="rId1"/>
          <a:srcRect/>
          <a:stretch>
            <a:fillRect/>
          </a:stretch>
        </p:blipFill>
        <p:spPr bwMode="auto">
          <a:xfrm>
            <a:off x="1524000" y="152400"/>
            <a:ext cx="5638800" cy="64291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Documents and Settings\USER\Desktop\Varicose veins\25102-0550x0475.jpg"/>
          <p:cNvPicPr>
            <a:picLocks noGrp="1" noChangeAspect="1" noChangeArrowheads="1"/>
          </p:cNvPicPr>
          <p:nvPr>
            <p:ph idx="1"/>
          </p:nvPr>
        </p:nvPicPr>
        <p:blipFill>
          <a:blip r:embed="rId1"/>
          <a:srcRect/>
          <a:stretch>
            <a:fillRect/>
          </a:stretch>
        </p:blipFill>
        <p:spPr bwMode="auto">
          <a:xfrm>
            <a:off x="2339614" y="507248"/>
            <a:ext cx="4365986" cy="5055352"/>
          </a:xfrm>
          <a:prstGeom prst="rect">
            <a:avLst/>
          </a:prstGeom>
          <a:noFill/>
        </p:spPr>
      </p:pic>
      <p:sp>
        <p:nvSpPr>
          <p:cNvPr id="6" name="TextBox 5"/>
          <p:cNvSpPr txBox="1"/>
          <p:nvPr/>
        </p:nvSpPr>
        <p:spPr>
          <a:xfrm>
            <a:off x="1295400" y="5572780"/>
            <a:ext cx="7162800" cy="523220"/>
          </a:xfrm>
          <a:prstGeom prst="rect">
            <a:avLst/>
          </a:prstGeom>
          <a:noFill/>
        </p:spPr>
        <p:txBody>
          <a:bodyPr wrap="square" rtlCol="0">
            <a:spAutoFit/>
          </a:bodyPr>
          <a:lstStyle/>
          <a:p>
            <a:r>
              <a:rPr lang="en-US" sz="2800" b="1" dirty="0" smtClean="0">
                <a:solidFill>
                  <a:srgbClr val="FFFF00"/>
                </a:solidFill>
              </a:rPr>
              <a:t>VENOUS DRAINAGE OF  LOWER LIMB</a:t>
            </a:r>
            <a:endParaRPr lang="en-US" sz="2800" b="1" dirty="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 descr="C:\Documents and Settings\USER\Desktop\Marjolin_ulcer.jpg"/>
          <p:cNvPicPr>
            <a:picLocks noChangeAspect="1" noChangeArrowheads="1"/>
          </p:cNvPicPr>
          <p:nvPr/>
        </p:nvPicPr>
        <p:blipFill>
          <a:blip r:embed="rId1"/>
          <a:srcRect/>
          <a:stretch>
            <a:fillRect/>
          </a:stretch>
        </p:blipFill>
        <p:spPr bwMode="auto">
          <a:xfrm>
            <a:off x="969963" y="358775"/>
            <a:ext cx="7716837" cy="5728741"/>
          </a:xfrm>
          <a:prstGeom prst="rect">
            <a:avLst/>
          </a:prstGeom>
          <a:noFill/>
        </p:spPr>
      </p:pic>
      <p:sp>
        <p:nvSpPr>
          <p:cNvPr id="3" name="TextBox 2"/>
          <p:cNvSpPr txBox="1"/>
          <p:nvPr/>
        </p:nvSpPr>
        <p:spPr>
          <a:xfrm>
            <a:off x="1981200" y="6248400"/>
            <a:ext cx="5181600" cy="523220"/>
          </a:xfrm>
          <a:prstGeom prst="rect">
            <a:avLst/>
          </a:prstGeom>
          <a:noFill/>
        </p:spPr>
        <p:txBody>
          <a:bodyPr wrap="square" rtlCol="0">
            <a:spAutoFit/>
          </a:bodyPr>
          <a:lstStyle/>
          <a:p>
            <a:pPr algn="ctr"/>
            <a:r>
              <a:rPr lang="en-US" sz="2800" b="1" dirty="0" smtClean="0">
                <a:solidFill>
                  <a:srgbClr val="FFFF00"/>
                </a:solidFill>
              </a:rPr>
              <a:t>MARJOLINS ULCER</a:t>
            </a:r>
            <a:endParaRPr lang="en-US" sz="2800" b="1" dirty="0">
              <a:solidFill>
                <a:srgbClr val="FFFF00"/>
              </a:solidFill>
            </a:endParaRPr>
          </a:p>
        </p:txBody>
      </p:sp>
      <p:sp>
        <p:nvSpPr>
          <p:cNvPr id="4" name="TextBox 3"/>
          <p:cNvSpPr txBox="1"/>
          <p:nvPr/>
        </p:nvSpPr>
        <p:spPr>
          <a:xfrm>
            <a:off x="6096000" y="5117068"/>
            <a:ext cx="2362200" cy="369332"/>
          </a:xfrm>
          <a:prstGeom prst="rect">
            <a:avLst/>
          </a:prstGeom>
          <a:solidFill>
            <a:schemeClr val="accent6">
              <a:lumMod val="75000"/>
            </a:schemeClr>
          </a:solidFill>
        </p:spPr>
        <p:txBody>
          <a:bodyPr wrap="square" rtlCol="0">
            <a:spAutoFit/>
          </a:bodyPr>
          <a:lstStyle/>
          <a:p>
            <a:endParaRPr lang="en-US" dirty="0">
              <a:ln>
                <a:solidFill>
                  <a:schemeClr val="tx1"/>
                </a:solidFill>
              </a:ln>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Autofit/>
          </a:bodyPr>
          <a:lstStyle/>
          <a:p>
            <a:pPr algn="just">
              <a:lnSpc>
                <a:spcPct val="150000"/>
              </a:lnSpc>
              <a:spcBef>
                <a:spcPts val="0"/>
              </a:spcBef>
              <a:buNone/>
            </a:pPr>
            <a:r>
              <a:rPr lang="en-US" sz="2800" b="1" dirty="0" smtClean="0">
                <a:solidFill>
                  <a:srgbClr val="66FF99"/>
                </a:solidFill>
              </a:rPr>
              <a:t>4. Eczema and dermatitis: </a:t>
            </a:r>
            <a:endParaRPr lang="en-US" sz="2800" b="1" dirty="0" smtClean="0">
              <a:solidFill>
                <a:srgbClr val="66FF99"/>
              </a:solidFill>
            </a:endParaRPr>
          </a:p>
          <a:p>
            <a:pPr algn="just">
              <a:lnSpc>
                <a:spcPct val="150000"/>
              </a:lnSpc>
              <a:spcBef>
                <a:spcPts val="0"/>
              </a:spcBef>
            </a:pPr>
            <a:r>
              <a:rPr lang="en-US" sz="2400" dirty="0" smtClean="0">
                <a:solidFill>
                  <a:schemeClr val="tx1"/>
                </a:solidFill>
              </a:rPr>
              <a:t>It occurs due to </a:t>
            </a:r>
            <a:r>
              <a:rPr lang="en-US" sz="2400" dirty="0" err="1" smtClean="0">
                <a:solidFill>
                  <a:schemeClr val="tx1"/>
                </a:solidFill>
              </a:rPr>
              <a:t>extravasation</a:t>
            </a:r>
            <a:r>
              <a:rPr lang="en-US" sz="2400" dirty="0" smtClean="0">
                <a:solidFill>
                  <a:schemeClr val="tx1"/>
                </a:solidFill>
              </a:rPr>
              <a:t> and break down of R.B.C. in the lower leg.  Break down of RBC produce </a:t>
            </a:r>
            <a:r>
              <a:rPr lang="en-US" sz="2400" dirty="0" err="1" smtClean="0">
                <a:solidFill>
                  <a:schemeClr val="tx1"/>
                </a:solidFill>
              </a:rPr>
              <a:t>haemosiderin</a:t>
            </a:r>
            <a:r>
              <a:rPr lang="en-US" sz="2400" dirty="0" smtClean="0">
                <a:solidFill>
                  <a:schemeClr val="tx1"/>
                </a:solidFill>
              </a:rPr>
              <a:t> and </a:t>
            </a:r>
            <a:r>
              <a:rPr lang="en-US" sz="2400" dirty="0" err="1" smtClean="0">
                <a:solidFill>
                  <a:schemeClr val="tx1"/>
                </a:solidFill>
              </a:rPr>
              <a:t>biliviridin</a:t>
            </a:r>
            <a:r>
              <a:rPr lang="en-US" sz="2400" dirty="0" smtClean="0">
                <a:solidFill>
                  <a:schemeClr val="tx1"/>
                </a:solidFill>
              </a:rPr>
              <a:t>. </a:t>
            </a:r>
            <a:r>
              <a:rPr lang="en-US" sz="2400" dirty="0" err="1" smtClean="0">
                <a:solidFill>
                  <a:schemeClr val="tx1"/>
                </a:solidFill>
              </a:rPr>
              <a:t>Biliviridin</a:t>
            </a:r>
            <a:r>
              <a:rPr lang="en-US" sz="2400" dirty="0" smtClean="0">
                <a:solidFill>
                  <a:schemeClr val="tx1"/>
                </a:solidFill>
              </a:rPr>
              <a:t> causes itching which precipitates venous ulcer.</a:t>
            </a:r>
            <a:endParaRPr lang="en-US" sz="2400" dirty="0" smtClean="0">
              <a:solidFill>
                <a:schemeClr val="tx1"/>
              </a:solidFill>
            </a:endParaRPr>
          </a:p>
          <a:p>
            <a:pPr algn="just">
              <a:lnSpc>
                <a:spcPct val="150000"/>
              </a:lnSpc>
              <a:spcBef>
                <a:spcPts val="0"/>
              </a:spcBef>
            </a:pPr>
            <a:r>
              <a:rPr lang="en-US" sz="2400" dirty="0" smtClean="0">
                <a:solidFill>
                  <a:schemeClr val="tx1"/>
                </a:solidFill>
              </a:rPr>
              <a:t>Treatment is application of ointment containing zinc oxide and coal tar twice daily.</a:t>
            </a:r>
            <a:endParaRPr lang="en-US" sz="2400" dirty="0" smtClean="0">
              <a:solidFill>
                <a:schemeClr val="tx1"/>
              </a:solidFill>
            </a:endParaRPr>
          </a:p>
          <a:p>
            <a:pPr algn="just">
              <a:lnSpc>
                <a:spcPct val="150000"/>
              </a:lnSpc>
              <a:spcBef>
                <a:spcPts val="0"/>
              </a:spcBef>
            </a:pP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rmAutofit fontScale="92500" lnSpcReduction="20000"/>
          </a:bodyPr>
          <a:lstStyle/>
          <a:p>
            <a:pPr algn="just">
              <a:lnSpc>
                <a:spcPct val="170000"/>
              </a:lnSpc>
              <a:spcBef>
                <a:spcPts val="0"/>
              </a:spcBef>
              <a:buNone/>
            </a:pPr>
            <a:r>
              <a:rPr lang="en-US" b="1" dirty="0" smtClean="0">
                <a:solidFill>
                  <a:srgbClr val="66FF99"/>
                </a:solidFill>
              </a:rPr>
              <a:t>5. </a:t>
            </a:r>
            <a:r>
              <a:rPr lang="en-US" b="1" dirty="0" err="1" smtClean="0">
                <a:solidFill>
                  <a:srgbClr val="66FF99"/>
                </a:solidFill>
              </a:rPr>
              <a:t>Lipodermato</a:t>
            </a:r>
            <a:r>
              <a:rPr lang="en-US" b="1" dirty="0" smtClean="0">
                <a:solidFill>
                  <a:srgbClr val="66FF99"/>
                </a:solidFill>
              </a:rPr>
              <a:t>sclerosis: </a:t>
            </a:r>
            <a:endParaRPr lang="en-US" b="1" dirty="0" smtClean="0">
              <a:solidFill>
                <a:srgbClr val="66FF99"/>
              </a:solidFill>
            </a:endParaRPr>
          </a:p>
          <a:p>
            <a:pPr algn="just">
              <a:lnSpc>
                <a:spcPct val="170000"/>
              </a:lnSpc>
              <a:spcBef>
                <a:spcPts val="0"/>
              </a:spcBef>
            </a:pPr>
            <a:r>
              <a:rPr lang="en-US" dirty="0" smtClean="0">
                <a:solidFill>
                  <a:schemeClr val="tx1"/>
                </a:solidFill>
              </a:rPr>
              <a:t>This means the skin becomes thickened </a:t>
            </a:r>
            <a:r>
              <a:rPr lang="en-US" dirty="0" err="1" smtClean="0">
                <a:solidFill>
                  <a:schemeClr val="tx1"/>
                </a:solidFill>
              </a:rPr>
              <a:t>fibrosed</a:t>
            </a:r>
            <a:r>
              <a:rPr lang="en-US" dirty="0" smtClean="0">
                <a:solidFill>
                  <a:schemeClr val="tx1"/>
                </a:solidFill>
              </a:rPr>
              <a:t> and pigmented.  This is due to high venous pressure which causes fibrin accumulation around the capillary and it also activates white cells.</a:t>
            </a:r>
            <a:endParaRPr lang="en-US" dirty="0" smtClean="0">
              <a:solidFill>
                <a:schemeClr val="tx1"/>
              </a:solidFill>
            </a:endParaRPr>
          </a:p>
          <a:p>
            <a:pPr algn="just">
              <a:lnSpc>
                <a:spcPct val="170000"/>
              </a:lnSpc>
              <a:spcBef>
                <a:spcPts val="0"/>
              </a:spcBef>
              <a:buNone/>
            </a:pPr>
            <a:r>
              <a:rPr lang="en-US" b="1" dirty="0" smtClean="0">
                <a:solidFill>
                  <a:srgbClr val="66FF99"/>
                </a:solidFill>
              </a:rPr>
              <a:t>6. Calcification of vein:</a:t>
            </a:r>
            <a:endParaRPr lang="en-US" b="1" dirty="0" smtClean="0">
              <a:solidFill>
                <a:srgbClr val="66FF99"/>
              </a:solidFill>
            </a:endParaRPr>
          </a:p>
          <a:p>
            <a:pPr algn="just">
              <a:lnSpc>
                <a:spcPct val="170000"/>
              </a:lnSpc>
              <a:spcBef>
                <a:spcPts val="0"/>
              </a:spcBef>
              <a:buNone/>
            </a:pPr>
            <a:r>
              <a:rPr lang="en-US" b="1" dirty="0" smtClean="0">
                <a:solidFill>
                  <a:srgbClr val="66FF99"/>
                </a:solidFill>
              </a:rPr>
              <a:t>7. Pigmentation:</a:t>
            </a:r>
            <a:endParaRPr lang="en-US" b="1" dirty="0" smtClean="0">
              <a:solidFill>
                <a:srgbClr val="66FF99"/>
              </a:solidFill>
            </a:endParaRPr>
          </a:p>
          <a:p>
            <a:pPr algn="just">
              <a:lnSpc>
                <a:spcPct val="170000"/>
              </a:lnSpc>
              <a:spcBef>
                <a:spcPts val="0"/>
              </a:spcBef>
            </a:pPr>
            <a:r>
              <a:rPr lang="en-US" dirty="0" err="1" smtClean="0">
                <a:solidFill>
                  <a:schemeClr val="tx1"/>
                </a:solidFill>
              </a:rPr>
              <a:t>Haemosiderin</a:t>
            </a:r>
            <a:r>
              <a:rPr lang="en-US" dirty="0" smtClean="0">
                <a:solidFill>
                  <a:schemeClr val="tx1"/>
                </a:solidFill>
              </a:rPr>
              <a:t> deposits produced from RBC breakdown causes black pigmentation.</a:t>
            </a:r>
            <a:endParaRPr lang="en-US" dirty="0" smtClean="0">
              <a:solidFill>
                <a:schemeClr val="tx1"/>
              </a:solidFill>
            </a:endParaRPr>
          </a:p>
          <a:p>
            <a:pPr algn="just">
              <a:lnSpc>
                <a:spcPct val="170000"/>
              </a:lnSpc>
              <a:spcBef>
                <a:spcPts val="0"/>
              </a:spcBef>
            </a:pPr>
            <a:endParaRPr lang="en-US"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9" name="Picture 3" descr="C:\Documents and Settings\USER\Desktop\459840-459841-462579-1438986.jpg"/>
          <p:cNvPicPr>
            <a:picLocks noChangeAspect="1" noChangeArrowheads="1"/>
          </p:cNvPicPr>
          <p:nvPr/>
        </p:nvPicPr>
        <p:blipFill>
          <a:blip r:embed="rId1"/>
          <a:srcRect/>
          <a:stretch>
            <a:fillRect/>
          </a:stretch>
        </p:blipFill>
        <p:spPr bwMode="auto">
          <a:xfrm>
            <a:off x="152400" y="228600"/>
            <a:ext cx="4673600" cy="6400800"/>
          </a:xfrm>
          <a:prstGeom prst="rect">
            <a:avLst/>
          </a:prstGeom>
          <a:noFill/>
        </p:spPr>
      </p:pic>
      <p:sp>
        <p:nvSpPr>
          <p:cNvPr id="9" name="TextBox 8"/>
          <p:cNvSpPr txBox="1"/>
          <p:nvPr/>
        </p:nvSpPr>
        <p:spPr>
          <a:xfrm>
            <a:off x="5029200" y="3195935"/>
            <a:ext cx="3886200" cy="461665"/>
          </a:xfrm>
          <a:prstGeom prst="rect">
            <a:avLst/>
          </a:prstGeom>
          <a:noFill/>
        </p:spPr>
        <p:txBody>
          <a:bodyPr wrap="square" rtlCol="0">
            <a:spAutoFit/>
          </a:bodyPr>
          <a:lstStyle/>
          <a:p>
            <a:pPr algn="ctr"/>
            <a:r>
              <a:rPr lang="en-US" sz="2400" b="1" dirty="0" smtClean="0">
                <a:solidFill>
                  <a:srgbClr val="FFFF00"/>
                </a:solidFill>
              </a:rPr>
              <a:t>LIPODERMATOSCLEROSIS</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Documents and Settings\USER\Desktop\atrophie.gif"/>
          <p:cNvPicPr>
            <a:picLocks noGrp="1" noChangeAspect="1" noChangeArrowheads="1"/>
          </p:cNvPicPr>
          <p:nvPr>
            <p:ph idx="4294967295"/>
          </p:nvPr>
        </p:nvPicPr>
        <p:blipFill>
          <a:blip r:embed="rId1"/>
          <a:srcRect/>
          <a:stretch>
            <a:fillRect/>
          </a:stretch>
        </p:blipFill>
        <p:spPr bwMode="auto">
          <a:xfrm>
            <a:off x="1847850" y="228600"/>
            <a:ext cx="4933950" cy="5257800"/>
          </a:xfrm>
          <a:prstGeom prst="rect">
            <a:avLst/>
          </a:prstGeom>
          <a:noFill/>
        </p:spPr>
      </p:pic>
      <p:sp>
        <p:nvSpPr>
          <p:cNvPr id="5" name="TextBox 4"/>
          <p:cNvSpPr txBox="1"/>
          <p:nvPr/>
        </p:nvSpPr>
        <p:spPr>
          <a:xfrm>
            <a:off x="2286000" y="5638800"/>
            <a:ext cx="4495800" cy="523220"/>
          </a:xfrm>
          <a:prstGeom prst="rect">
            <a:avLst/>
          </a:prstGeom>
          <a:noFill/>
        </p:spPr>
        <p:txBody>
          <a:bodyPr wrap="square" rtlCol="0">
            <a:spAutoFit/>
          </a:bodyPr>
          <a:lstStyle/>
          <a:p>
            <a:r>
              <a:rPr lang="en-US" sz="2800" b="1" dirty="0" smtClean="0">
                <a:solidFill>
                  <a:srgbClr val="FFCCFF"/>
                </a:solidFill>
              </a:rPr>
              <a:t>LIPODERMATOSCLEROSIS</a:t>
            </a:r>
            <a:endParaRPr lang="en-US" sz="2800" b="1" dirty="0">
              <a:solidFill>
                <a:srgbClr val="FFCCFF"/>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C:\Documents and Settings\USER\Desktop\Varicose veins\82.jpg"/>
          <p:cNvPicPr>
            <a:picLocks noChangeAspect="1" noChangeArrowheads="1"/>
          </p:cNvPicPr>
          <p:nvPr/>
        </p:nvPicPr>
        <p:blipFill>
          <a:blip r:embed="rId1"/>
          <a:srcRect/>
          <a:stretch>
            <a:fillRect/>
          </a:stretch>
        </p:blipFill>
        <p:spPr bwMode="auto">
          <a:xfrm>
            <a:off x="838200" y="457200"/>
            <a:ext cx="7315200" cy="594757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fontScale="92500"/>
          </a:bodyPr>
          <a:lstStyle/>
          <a:p>
            <a:pPr algn="just">
              <a:lnSpc>
                <a:spcPct val="150000"/>
              </a:lnSpc>
              <a:spcBef>
                <a:spcPts val="0"/>
              </a:spcBef>
              <a:buNone/>
            </a:pPr>
            <a:r>
              <a:rPr lang="en-US" sz="2600" b="1" dirty="0" smtClean="0">
                <a:solidFill>
                  <a:srgbClr val="66FF99"/>
                </a:solidFill>
              </a:rPr>
              <a:t>8. </a:t>
            </a:r>
            <a:r>
              <a:rPr lang="en-US" sz="2600" b="1" dirty="0" err="1" smtClean="0">
                <a:solidFill>
                  <a:srgbClr val="66FF99"/>
                </a:solidFill>
              </a:rPr>
              <a:t>Periostitis</a:t>
            </a:r>
            <a:r>
              <a:rPr lang="en-US" sz="2600" b="1" dirty="0" smtClean="0">
                <a:solidFill>
                  <a:srgbClr val="66FF99"/>
                </a:solidFill>
              </a:rPr>
              <a:t> :</a:t>
            </a:r>
            <a:endParaRPr lang="en-US" sz="2600" b="1" dirty="0" smtClean="0">
              <a:solidFill>
                <a:srgbClr val="66FF99"/>
              </a:solidFill>
            </a:endParaRPr>
          </a:p>
          <a:p>
            <a:pPr algn="just">
              <a:lnSpc>
                <a:spcPct val="150000"/>
              </a:lnSpc>
              <a:spcBef>
                <a:spcPts val="0"/>
              </a:spcBef>
            </a:pPr>
            <a:r>
              <a:rPr lang="en-US" sz="2600" dirty="0" smtClean="0">
                <a:solidFill>
                  <a:schemeClr val="tx1"/>
                </a:solidFill>
              </a:rPr>
              <a:t>In case of long standing ulcer over medial surface of tibia.</a:t>
            </a:r>
            <a:endParaRPr lang="en-US" sz="2600" dirty="0" smtClean="0">
              <a:solidFill>
                <a:schemeClr val="tx1"/>
              </a:solidFill>
            </a:endParaRPr>
          </a:p>
          <a:p>
            <a:pPr algn="just">
              <a:lnSpc>
                <a:spcPct val="150000"/>
              </a:lnSpc>
              <a:spcBef>
                <a:spcPts val="0"/>
              </a:spcBef>
              <a:buNone/>
            </a:pPr>
            <a:r>
              <a:rPr lang="en-US" sz="2600" b="1" dirty="0" smtClean="0">
                <a:solidFill>
                  <a:srgbClr val="66FF99"/>
                </a:solidFill>
              </a:rPr>
              <a:t>9. </a:t>
            </a:r>
            <a:r>
              <a:rPr lang="en-US" sz="2600" b="1" dirty="0" err="1" smtClean="0">
                <a:solidFill>
                  <a:srgbClr val="66FF99"/>
                </a:solidFill>
              </a:rPr>
              <a:t>Equinus</a:t>
            </a:r>
            <a:r>
              <a:rPr lang="en-US" sz="2600" b="1" dirty="0" smtClean="0">
                <a:solidFill>
                  <a:srgbClr val="66FF99"/>
                </a:solidFill>
              </a:rPr>
              <a:t> deformity: </a:t>
            </a:r>
            <a:endParaRPr lang="en-US" sz="2600" b="1" dirty="0" smtClean="0">
              <a:solidFill>
                <a:srgbClr val="66FF99"/>
              </a:solidFill>
            </a:endParaRPr>
          </a:p>
          <a:p>
            <a:pPr algn="just">
              <a:lnSpc>
                <a:spcPct val="150000"/>
              </a:lnSpc>
              <a:spcBef>
                <a:spcPts val="0"/>
              </a:spcBef>
            </a:pPr>
            <a:r>
              <a:rPr lang="en-US" sz="2600" dirty="0" smtClean="0">
                <a:solidFill>
                  <a:schemeClr val="tx1"/>
                </a:solidFill>
              </a:rPr>
              <a:t>This results from longstanding ulcer.  The patient finds that walking on toes relieves pain so he continues to do so and ultimately the Achilles tendon becomes shorter to cause this.</a:t>
            </a:r>
            <a:endParaRPr lang="en-US" sz="2600" dirty="0" smtClean="0">
              <a:solidFill>
                <a:schemeClr val="tx1"/>
              </a:solidFill>
            </a:endParaRPr>
          </a:p>
          <a:p>
            <a:pPr algn="just">
              <a:lnSpc>
                <a:spcPct val="150000"/>
              </a:lnSpc>
              <a:spcBef>
                <a:spcPts val="0"/>
              </a:spcBef>
            </a:pPr>
            <a:endParaRPr lang="en-US" sz="2600"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Documents and Settings\USER\Desktop\leg_shinsplints_intro01.jpg"/>
          <p:cNvPicPr>
            <a:picLocks noChangeAspect="1" noChangeArrowheads="1"/>
          </p:cNvPicPr>
          <p:nvPr/>
        </p:nvPicPr>
        <p:blipFill>
          <a:blip r:embed="rId1"/>
          <a:srcRect/>
          <a:stretch>
            <a:fillRect/>
          </a:stretch>
        </p:blipFill>
        <p:spPr bwMode="auto">
          <a:xfrm>
            <a:off x="2209800" y="457200"/>
            <a:ext cx="4038600" cy="4038600"/>
          </a:xfrm>
          <a:prstGeom prst="rect">
            <a:avLst/>
          </a:prstGeom>
          <a:noFill/>
        </p:spPr>
      </p:pic>
      <p:sp>
        <p:nvSpPr>
          <p:cNvPr id="5" name="TextBox 4"/>
          <p:cNvSpPr txBox="1"/>
          <p:nvPr/>
        </p:nvSpPr>
        <p:spPr>
          <a:xfrm>
            <a:off x="1066800" y="4876800"/>
            <a:ext cx="7162800" cy="584775"/>
          </a:xfrm>
          <a:prstGeom prst="rect">
            <a:avLst/>
          </a:prstGeom>
          <a:noFill/>
        </p:spPr>
        <p:txBody>
          <a:bodyPr wrap="square" rtlCol="0">
            <a:spAutoFit/>
          </a:bodyPr>
          <a:lstStyle/>
          <a:p>
            <a:pPr algn="ctr"/>
            <a:r>
              <a:rPr lang="en-US" sz="3200" b="1" dirty="0" smtClean="0">
                <a:solidFill>
                  <a:srgbClr val="00B0F0"/>
                </a:solidFill>
              </a:rPr>
              <a:t>SHIN SPLINTS  DUE TO PERIOSTITIS</a:t>
            </a:r>
            <a:endParaRPr lang="en-US" sz="3200" b="1" dirty="0">
              <a:solidFill>
                <a:srgbClr val="00B0F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2" descr="C:\Documents and Settings\USER\Desktop\Equinus-and-Varus-Deformity-of-left-foot.jpg"/>
          <p:cNvPicPr>
            <a:picLocks noChangeAspect="1" noChangeArrowheads="1"/>
          </p:cNvPicPr>
          <p:nvPr/>
        </p:nvPicPr>
        <p:blipFill>
          <a:blip r:embed="rId1" cstate="print"/>
          <a:srcRect/>
          <a:stretch>
            <a:fillRect/>
          </a:stretch>
        </p:blipFill>
        <p:spPr bwMode="auto">
          <a:xfrm>
            <a:off x="1752600" y="152400"/>
            <a:ext cx="5715000" cy="5502546"/>
          </a:xfrm>
          <a:prstGeom prst="rect">
            <a:avLst/>
          </a:prstGeom>
          <a:noFill/>
        </p:spPr>
      </p:pic>
      <p:sp>
        <p:nvSpPr>
          <p:cNvPr id="5" name="TextBox 4"/>
          <p:cNvSpPr txBox="1"/>
          <p:nvPr/>
        </p:nvSpPr>
        <p:spPr>
          <a:xfrm>
            <a:off x="1219200" y="5562600"/>
            <a:ext cx="7848600" cy="923330"/>
          </a:xfrm>
          <a:prstGeom prst="rect">
            <a:avLst/>
          </a:prstGeom>
          <a:noFill/>
        </p:spPr>
        <p:txBody>
          <a:bodyPr wrap="square" rtlCol="0">
            <a:spAutoFit/>
          </a:bodyPr>
          <a:lstStyle/>
          <a:p>
            <a:r>
              <a:rPr lang="en-US" sz="5400" b="1" dirty="0" smtClean="0">
                <a:solidFill>
                  <a:srgbClr val="FFFF00"/>
                </a:solidFill>
              </a:rPr>
              <a:t>EQUINUS DEFORMITY</a:t>
            </a:r>
            <a:endParaRPr lang="en-US" sz="5400" b="1" dirty="0">
              <a:solidFill>
                <a:srgbClr val="FFFF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7037"/>
            <a:ext cx="8229600" cy="6278563"/>
          </a:xfrm>
        </p:spPr>
        <p:txBody>
          <a:bodyPr>
            <a:normAutofit fontScale="77500" lnSpcReduction="20000"/>
          </a:bodyPr>
          <a:lstStyle/>
          <a:p>
            <a:pPr algn="just">
              <a:lnSpc>
                <a:spcPct val="170000"/>
              </a:lnSpc>
              <a:spcBef>
                <a:spcPts val="0"/>
              </a:spcBef>
              <a:buNone/>
            </a:pPr>
            <a:r>
              <a:rPr lang="en-US" sz="3400" b="1" dirty="0" smtClean="0">
                <a:solidFill>
                  <a:srgbClr val="FFFF00"/>
                </a:solidFill>
              </a:rPr>
              <a:t>TREATMENT OF VARICOSE VEINS:</a:t>
            </a:r>
            <a:endParaRPr lang="en-US" sz="3400" b="1" dirty="0" smtClean="0">
              <a:solidFill>
                <a:srgbClr val="FFFF00"/>
              </a:solidFill>
            </a:endParaRPr>
          </a:p>
          <a:p>
            <a:pPr algn="just">
              <a:lnSpc>
                <a:spcPct val="170000"/>
              </a:lnSpc>
              <a:spcBef>
                <a:spcPts val="0"/>
              </a:spcBef>
              <a:buNone/>
            </a:pPr>
            <a:r>
              <a:rPr lang="en-US" dirty="0" smtClean="0">
                <a:solidFill>
                  <a:schemeClr val="tx1"/>
                </a:solidFill>
              </a:rPr>
              <a:t>Varicose veins can be treated by three methods:</a:t>
            </a:r>
            <a:endParaRPr lang="en-US" dirty="0" smtClean="0">
              <a:solidFill>
                <a:schemeClr val="tx1"/>
              </a:solidFill>
            </a:endParaRPr>
          </a:p>
          <a:p>
            <a:pPr algn="just">
              <a:lnSpc>
                <a:spcPct val="170000"/>
              </a:lnSpc>
              <a:spcBef>
                <a:spcPts val="0"/>
              </a:spcBef>
              <a:buNone/>
            </a:pPr>
            <a:r>
              <a:rPr lang="en-US" dirty="0" smtClean="0">
                <a:solidFill>
                  <a:srgbClr val="66FF99"/>
                </a:solidFill>
              </a:rPr>
              <a:t>1. Conservative line of treatment -</a:t>
            </a:r>
            <a:endParaRPr lang="en-US" dirty="0" smtClean="0">
              <a:solidFill>
                <a:srgbClr val="66FF99"/>
              </a:solidFill>
            </a:endParaRPr>
          </a:p>
          <a:p>
            <a:pPr algn="just">
              <a:lnSpc>
                <a:spcPct val="170000"/>
              </a:lnSpc>
              <a:spcBef>
                <a:spcPts val="0"/>
              </a:spcBef>
            </a:pPr>
            <a:r>
              <a:rPr lang="en-US" dirty="0" smtClean="0">
                <a:solidFill>
                  <a:schemeClr val="tx1"/>
                </a:solidFill>
              </a:rPr>
              <a:t>Elastic crepe bandage and elevation of leg forms the fundamental steps in treatment </a:t>
            </a:r>
            <a:r>
              <a:rPr lang="en-IN" altLang="en-US" dirty="0" smtClean="0">
                <a:solidFill>
                  <a:schemeClr val="tx1"/>
                </a:solidFill>
              </a:rPr>
              <a:t>of</a:t>
            </a:r>
            <a:r>
              <a:rPr lang="en-US" dirty="0" smtClean="0">
                <a:solidFill>
                  <a:schemeClr val="tx1"/>
                </a:solidFill>
              </a:rPr>
              <a:t> varicose veins.</a:t>
            </a:r>
            <a:endParaRPr lang="en-US" dirty="0" smtClean="0">
              <a:solidFill>
                <a:schemeClr val="tx1"/>
              </a:solidFill>
            </a:endParaRPr>
          </a:p>
          <a:p>
            <a:pPr algn="just">
              <a:lnSpc>
                <a:spcPct val="170000"/>
              </a:lnSpc>
              <a:spcBef>
                <a:spcPts val="0"/>
              </a:spcBef>
              <a:buNone/>
            </a:pPr>
            <a:r>
              <a:rPr lang="en-US" dirty="0" smtClean="0">
                <a:solidFill>
                  <a:srgbClr val="66FF99"/>
                </a:solidFill>
              </a:rPr>
              <a:t>2. Injection line of treatment -</a:t>
            </a:r>
            <a:endParaRPr lang="en-US" dirty="0" smtClean="0">
              <a:solidFill>
                <a:srgbClr val="66FF99"/>
              </a:solidFill>
            </a:endParaRPr>
          </a:p>
          <a:p>
            <a:pPr algn="just">
              <a:lnSpc>
                <a:spcPct val="170000"/>
              </a:lnSpc>
              <a:spcBef>
                <a:spcPts val="0"/>
              </a:spcBef>
            </a:pPr>
            <a:r>
              <a:rPr lang="en-US" dirty="0" smtClean="0">
                <a:solidFill>
                  <a:schemeClr val="tx1"/>
                </a:solidFill>
              </a:rPr>
              <a:t>By injection </a:t>
            </a:r>
            <a:r>
              <a:rPr lang="en-US" dirty="0" err="1" smtClean="0">
                <a:solidFill>
                  <a:schemeClr val="tx1"/>
                </a:solidFill>
              </a:rPr>
              <a:t>sclerotherapy</a:t>
            </a:r>
            <a:r>
              <a:rPr lang="en-US" dirty="0" smtClean="0">
                <a:solidFill>
                  <a:schemeClr val="tx1"/>
                </a:solidFill>
              </a:rPr>
              <a:t>: the most commonly used </a:t>
            </a:r>
            <a:r>
              <a:rPr lang="en-US" dirty="0" err="1" smtClean="0">
                <a:solidFill>
                  <a:schemeClr val="tx1"/>
                </a:solidFill>
              </a:rPr>
              <a:t>sclerosant</a:t>
            </a:r>
            <a:r>
              <a:rPr lang="en-US" dirty="0" smtClean="0">
                <a:solidFill>
                  <a:schemeClr val="tx1"/>
                </a:solidFill>
              </a:rPr>
              <a:t> used is sodium </a:t>
            </a:r>
            <a:r>
              <a:rPr lang="en-US" dirty="0" err="1" smtClean="0">
                <a:solidFill>
                  <a:schemeClr val="tx1"/>
                </a:solidFill>
              </a:rPr>
              <a:t>tetradecyl</a:t>
            </a:r>
            <a:r>
              <a:rPr lang="en-US" dirty="0" smtClean="0">
                <a:solidFill>
                  <a:schemeClr val="tx1"/>
                </a:solidFill>
              </a:rPr>
              <a:t> </a:t>
            </a:r>
            <a:r>
              <a:rPr lang="en-US" dirty="0" err="1" smtClean="0">
                <a:solidFill>
                  <a:schemeClr val="tx1"/>
                </a:solidFill>
              </a:rPr>
              <a:t>sulphate</a:t>
            </a:r>
            <a:endParaRPr lang="en-US" dirty="0" smtClean="0">
              <a:solidFill>
                <a:schemeClr val="tx1"/>
              </a:solidFill>
            </a:endParaRPr>
          </a:p>
          <a:p>
            <a:pPr algn="just">
              <a:lnSpc>
                <a:spcPct val="170000"/>
              </a:lnSpc>
              <a:spcBef>
                <a:spcPts val="0"/>
              </a:spcBef>
            </a:pPr>
            <a:r>
              <a:rPr lang="en-US" dirty="0" smtClean="0">
                <a:solidFill>
                  <a:schemeClr val="tx1"/>
                </a:solidFill>
              </a:rPr>
              <a:t>Ultrasound guided foam </a:t>
            </a:r>
            <a:r>
              <a:rPr lang="en-US" dirty="0" err="1" smtClean="0">
                <a:solidFill>
                  <a:schemeClr val="tx1"/>
                </a:solidFill>
              </a:rPr>
              <a:t>sclerotherapy</a:t>
            </a:r>
            <a:r>
              <a:rPr lang="en-US" dirty="0" smtClean="0">
                <a:solidFill>
                  <a:schemeClr val="tx1"/>
                </a:solidFill>
              </a:rPr>
              <a:t>: this has become an alternative to the blind </a:t>
            </a:r>
            <a:r>
              <a:rPr lang="en-US" dirty="0" err="1" smtClean="0">
                <a:solidFill>
                  <a:schemeClr val="tx1"/>
                </a:solidFill>
              </a:rPr>
              <a:t>sclerotherapy</a:t>
            </a:r>
            <a:r>
              <a:rPr lang="en-US" dirty="0" smtClean="0">
                <a:solidFill>
                  <a:schemeClr val="tx1"/>
                </a:solidFill>
              </a:rPr>
              <a:t> practiced in the past.  </a:t>
            </a:r>
            <a:r>
              <a:rPr lang="en-US" dirty="0" err="1" smtClean="0">
                <a:solidFill>
                  <a:schemeClr val="tx1"/>
                </a:solidFill>
              </a:rPr>
              <a:t>Polidocanol</a:t>
            </a:r>
            <a:r>
              <a:rPr lang="en-US" dirty="0" smtClean="0">
                <a:solidFill>
                  <a:schemeClr val="tx1"/>
                </a:solidFill>
              </a:rPr>
              <a:t> is used rather than sodium </a:t>
            </a:r>
            <a:r>
              <a:rPr lang="en-US" dirty="0" err="1" smtClean="0">
                <a:solidFill>
                  <a:schemeClr val="tx1"/>
                </a:solidFill>
              </a:rPr>
              <a:t>tetradecyl</a:t>
            </a:r>
            <a:r>
              <a:rPr lang="en-US" dirty="0" smtClean="0">
                <a:solidFill>
                  <a:schemeClr val="tx1"/>
                </a:solidFill>
              </a:rPr>
              <a:t> </a:t>
            </a:r>
            <a:r>
              <a:rPr lang="en-US" dirty="0" err="1" smtClean="0">
                <a:solidFill>
                  <a:schemeClr val="tx1"/>
                </a:solidFill>
              </a:rPr>
              <a:t>sulphate</a:t>
            </a:r>
            <a:r>
              <a:rPr lang="en-US" dirty="0" smtClean="0">
                <a:solidFill>
                  <a:schemeClr val="tx1"/>
                </a:solidFill>
              </a:rPr>
              <a:t>. </a:t>
            </a:r>
            <a:endParaRPr lang="en-US" dirty="0" smtClean="0">
              <a:solidFill>
                <a:schemeClr val="tx1"/>
              </a:solidFill>
            </a:endParaRPr>
          </a:p>
          <a:p>
            <a:pPr algn="just">
              <a:lnSpc>
                <a:spcPct val="170000"/>
              </a:lnSpc>
              <a:spcBef>
                <a:spcPts val="0"/>
              </a:spcBef>
              <a:buNone/>
            </a:pPr>
            <a:endParaRPr lang="en-US"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Documents and Settings\USER\Desktop\Varicose veins\legveins.jpg"/>
          <p:cNvPicPr>
            <a:picLocks noChangeAspect="1" noChangeArrowheads="1"/>
          </p:cNvPicPr>
          <p:nvPr/>
        </p:nvPicPr>
        <p:blipFill>
          <a:blip r:embed="rId1"/>
          <a:srcRect/>
          <a:stretch>
            <a:fillRect/>
          </a:stretch>
        </p:blipFill>
        <p:spPr bwMode="auto">
          <a:xfrm>
            <a:off x="2518312" y="457200"/>
            <a:ext cx="3806288" cy="58674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Autofit/>
          </a:bodyPr>
          <a:lstStyle/>
          <a:p>
            <a:pPr algn="just">
              <a:lnSpc>
                <a:spcPct val="170000"/>
              </a:lnSpc>
              <a:spcBef>
                <a:spcPts val="0"/>
              </a:spcBef>
              <a:buNone/>
            </a:pPr>
            <a:r>
              <a:rPr lang="en-US" sz="2600" dirty="0" smtClean="0">
                <a:solidFill>
                  <a:srgbClr val="66FF99"/>
                </a:solidFill>
              </a:rPr>
              <a:t>3. Surgery – </a:t>
            </a:r>
            <a:endParaRPr lang="en-US" sz="2600" dirty="0" smtClean="0">
              <a:solidFill>
                <a:srgbClr val="66FF99"/>
              </a:solidFill>
            </a:endParaRPr>
          </a:p>
          <a:p>
            <a:pPr algn="just">
              <a:lnSpc>
                <a:spcPct val="170000"/>
              </a:lnSpc>
              <a:spcBef>
                <a:spcPts val="0"/>
              </a:spcBef>
              <a:buNone/>
            </a:pPr>
            <a:r>
              <a:rPr lang="en-US" sz="2600" dirty="0" smtClean="0">
                <a:solidFill>
                  <a:srgbClr val="FFC000"/>
                </a:solidFill>
              </a:rPr>
              <a:t>Types of operations</a:t>
            </a:r>
            <a:endParaRPr lang="en-US" sz="2600" dirty="0" smtClean="0">
              <a:solidFill>
                <a:srgbClr val="FFC000"/>
              </a:solidFill>
            </a:endParaRPr>
          </a:p>
          <a:p>
            <a:pPr algn="just">
              <a:lnSpc>
                <a:spcPct val="170000"/>
              </a:lnSpc>
              <a:spcBef>
                <a:spcPts val="0"/>
              </a:spcBef>
              <a:buNone/>
            </a:pPr>
            <a:r>
              <a:rPr lang="en-US" sz="2600" dirty="0" smtClean="0">
                <a:solidFill>
                  <a:schemeClr val="tx1"/>
                </a:solidFill>
              </a:rPr>
              <a:t>a. Ligation:  </a:t>
            </a:r>
            <a:r>
              <a:rPr lang="en-US" sz="2600" dirty="0" err="1" smtClean="0">
                <a:solidFill>
                  <a:schemeClr val="tx1"/>
                </a:solidFill>
              </a:rPr>
              <a:t>Trendelenburg’s</a:t>
            </a:r>
            <a:r>
              <a:rPr lang="en-US" sz="2600" dirty="0" smtClean="0">
                <a:solidFill>
                  <a:schemeClr val="tx1"/>
                </a:solidFill>
              </a:rPr>
              <a:t> operation</a:t>
            </a:r>
            <a:endParaRPr lang="en-US" sz="2600" dirty="0" smtClean="0">
              <a:solidFill>
                <a:schemeClr val="tx1"/>
              </a:solidFill>
            </a:endParaRPr>
          </a:p>
          <a:p>
            <a:pPr algn="just">
              <a:lnSpc>
                <a:spcPct val="170000"/>
              </a:lnSpc>
              <a:spcBef>
                <a:spcPts val="0"/>
              </a:spcBef>
              <a:buNone/>
            </a:pPr>
            <a:r>
              <a:rPr lang="en-US" sz="2600" dirty="0" smtClean="0">
                <a:solidFill>
                  <a:schemeClr val="tx1"/>
                </a:solidFill>
              </a:rPr>
              <a:t>b. Ligation with stripping</a:t>
            </a:r>
            <a:endParaRPr lang="en-US" sz="2600" dirty="0" smtClean="0">
              <a:solidFill>
                <a:schemeClr val="tx1"/>
              </a:solidFill>
            </a:endParaRPr>
          </a:p>
          <a:p>
            <a:pPr algn="just">
              <a:lnSpc>
                <a:spcPct val="170000"/>
              </a:lnSpc>
              <a:spcBef>
                <a:spcPts val="0"/>
              </a:spcBef>
              <a:buNone/>
            </a:pPr>
            <a:r>
              <a:rPr lang="en-US" sz="2600" dirty="0" smtClean="0">
                <a:solidFill>
                  <a:schemeClr val="tx1"/>
                </a:solidFill>
              </a:rPr>
              <a:t>C. Others:</a:t>
            </a:r>
            <a:endParaRPr lang="en-US" sz="2600" dirty="0" smtClean="0">
              <a:solidFill>
                <a:schemeClr val="tx1"/>
              </a:solidFill>
            </a:endParaRPr>
          </a:p>
          <a:p>
            <a:pPr algn="just">
              <a:lnSpc>
                <a:spcPct val="170000"/>
              </a:lnSpc>
              <a:spcBef>
                <a:spcPts val="0"/>
              </a:spcBef>
              <a:buNone/>
            </a:pPr>
            <a:r>
              <a:rPr lang="en-US" sz="2600" dirty="0" smtClean="0">
                <a:solidFill>
                  <a:schemeClr val="tx1"/>
                </a:solidFill>
              </a:rPr>
              <a:t>1. </a:t>
            </a:r>
            <a:r>
              <a:rPr lang="en-US" sz="2600" dirty="0" err="1" smtClean="0">
                <a:solidFill>
                  <a:schemeClr val="tx1"/>
                </a:solidFill>
              </a:rPr>
              <a:t>Subfascial</a:t>
            </a:r>
            <a:r>
              <a:rPr lang="en-US" sz="2600" dirty="0" smtClean="0">
                <a:solidFill>
                  <a:schemeClr val="tx1"/>
                </a:solidFill>
              </a:rPr>
              <a:t> endoscopic perforator surgery</a:t>
            </a:r>
            <a:endParaRPr lang="en-US" sz="2600" dirty="0" smtClean="0">
              <a:solidFill>
                <a:schemeClr val="tx1"/>
              </a:solidFill>
            </a:endParaRPr>
          </a:p>
          <a:p>
            <a:pPr algn="just">
              <a:lnSpc>
                <a:spcPct val="170000"/>
              </a:lnSpc>
              <a:spcBef>
                <a:spcPts val="0"/>
              </a:spcBef>
              <a:buNone/>
            </a:pPr>
            <a:r>
              <a:rPr lang="en-US" sz="2600" dirty="0" smtClean="0">
                <a:solidFill>
                  <a:schemeClr val="tx1"/>
                </a:solidFill>
              </a:rPr>
              <a:t>2.Multiple Cosmetic </a:t>
            </a:r>
            <a:r>
              <a:rPr lang="en-US" sz="2600" dirty="0" err="1" smtClean="0">
                <a:solidFill>
                  <a:schemeClr val="tx1"/>
                </a:solidFill>
              </a:rPr>
              <a:t>Phebectomy</a:t>
            </a:r>
            <a:r>
              <a:rPr lang="en-US" sz="2600" dirty="0" smtClean="0">
                <a:solidFill>
                  <a:schemeClr val="tx1"/>
                </a:solidFill>
              </a:rPr>
              <a:t> </a:t>
            </a:r>
            <a:endParaRPr lang="en-US" sz="2600" dirty="0" smtClean="0">
              <a:solidFill>
                <a:schemeClr val="tx1"/>
              </a:solidFill>
            </a:endParaRPr>
          </a:p>
          <a:p>
            <a:pPr algn="just">
              <a:lnSpc>
                <a:spcPct val="170000"/>
              </a:lnSpc>
              <a:spcBef>
                <a:spcPts val="0"/>
              </a:spcBef>
              <a:buNone/>
            </a:pPr>
            <a:r>
              <a:rPr lang="en-US" sz="2600" dirty="0" smtClean="0">
                <a:solidFill>
                  <a:schemeClr val="tx1"/>
                </a:solidFill>
              </a:rPr>
              <a:t>3. </a:t>
            </a:r>
            <a:r>
              <a:rPr lang="en-US" sz="2600" dirty="0" err="1" smtClean="0">
                <a:solidFill>
                  <a:schemeClr val="tx1"/>
                </a:solidFill>
              </a:rPr>
              <a:t>Subfascial</a:t>
            </a:r>
            <a:r>
              <a:rPr lang="en-US" sz="2600" dirty="0" smtClean="0">
                <a:solidFill>
                  <a:schemeClr val="tx1"/>
                </a:solidFill>
              </a:rPr>
              <a:t> ligation of </a:t>
            </a:r>
            <a:r>
              <a:rPr lang="en-US" sz="2600" dirty="0" err="1" smtClean="0">
                <a:solidFill>
                  <a:schemeClr val="tx1"/>
                </a:solidFill>
              </a:rPr>
              <a:t>Cockett</a:t>
            </a:r>
            <a:r>
              <a:rPr lang="en-US" sz="2600" dirty="0" smtClean="0">
                <a:solidFill>
                  <a:schemeClr val="tx1"/>
                </a:solidFill>
              </a:rPr>
              <a:t> and Dodd</a:t>
            </a:r>
            <a:endParaRPr lang="en-US" sz="2600" dirty="0" smtClean="0">
              <a:solidFill>
                <a:schemeClr val="tx1"/>
              </a:solidFill>
            </a:endParaRPr>
          </a:p>
          <a:p>
            <a:pPr algn="just">
              <a:lnSpc>
                <a:spcPct val="170000"/>
              </a:lnSpc>
              <a:spcBef>
                <a:spcPts val="0"/>
              </a:spcBef>
              <a:buNone/>
            </a:pPr>
            <a:r>
              <a:rPr lang="en-US" sz="2600" dirty="0" smtClean="0">
                <a:solidFill>
                  <a:schemeClr val="tx1"/>
                </a:solidFill>
              </a:rPr>
              <a:t>4. Radical surgery approach</a:t>
            </a:r>
            <a:endParaRPr lang="en-US" sz="2600" dirty="0" smtClean="0">
              <a:solidFill>
                <a:schemeClr val="tx1"/>
              </a:solidFill>
            </a:endParaRPr>
          </a:p>
          <a:p>
            <a:pPr algn="just">
              <a:lnSpc>
                <a:spcPct val="170000"/>
              </a:lnSpc>
              <a:spcBef>
                <a:spcPts val="0"/>
              </a:spcBef>
              <a:buNone/>
            </a:pPr>
            <a:endParaRPr lang="en-US" sz="2600" dirty="0" smtClean="0">
              <a:solidFill>
                <a:schemeClr val="tx1"/>
              </a:solidFill>
            </a:endParaRPr>
          </a:p>
          <a:p>
            <a:pPr algn="just">
              <a:lnSpc>
                <a:spcPct val="170000"/>
              </a:lnSpc>
              <a:spcBef>
                <a:spcPts val="0"/>
              </a:spcBef>
            </a:pPr>
            <a:endParaRPr lang="en-US" sz="2600" dirty="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7037"/>
            <a:ext cx="8229600" cy="6278563"/>
          </a:xfrm>
        </p:spPr>
        <p:txBody>
          <a:bodyPr>
            <a:normAutofit/>
          </a:bodyPr>
          <a:lstStyle/>
          <a:p>
            <a:pPr algn="just">
              <a:lnSpc>
                <a:spcPct val="200000"/>
              </a:lnSpc>
              <a:spcBef>
                <a:spcPts val="0"/>
              </a:spcBef>
              <a:buNone/>
            </a:pPr>
            <a:r>
              <a:rPr lang="en-US" sz="2800" b="1" dirty="0" smtClean="0">
                <a:solidFill>
                  <a:srgbClr val="FFFF00"/>
                </a:solidFill>
              </a:rPr>
              <a:t>VENOUS THROMBOSIS</a:t>
            </a:r>
            <a:endParaRPr lang="en-US" sz="2800" b="1" dirty="0" smtClean="0">
              <a:solidFill>
                <a:srgbClr val="FFFF00"/>
              </a:solidFill>
            </a:endParaRPr>
          </a:p>
          <a:p>
            <a:pPr algn="just">
              <a:lnSpc>
                <a:spcPct val="200000"/>
              </a:lnSpc>
              <a:spcBef>
                <a:spcPts val="0"/>
              </a:spcBef>
            </a:pPr>
            <a:r>
              <a:rPr lang="en-US" sz="2400" dirty="0" smtClean="0">
                <a:solidFill>
                  <a:schemeClr val="tx1"/>
                </a:solidFill>
              </a:rPr>
              <a:t>Venous thrombosis is a very common surgical problem, which has great influence on the morbidity and mortality of surgical patients.</a:t>
            </a:r>
            <a:endParaRPr lang="en-US" sz="2400" dirty="0" smtClean="0">
              <a:solidFill>
                <a:schemeClr val="tx1"/>
              </a:solidFill>
            </a:endParaRPr>
          </a:p>
          <a:p>
            <a:pPr algn="just">
              <a:lnSpc>
                <a:spcPct val="200000"/>
              </a:lnSpc>
              <a:spcBef>
                <a:spcPts val="0"/>
              </a:spcBef>
              <a:buNone/>
            </a:pPr>
            <a:r>
              <a:rPr lang="en-US" sz="2400" dirty="0" smtClean="0">
                <a:solidFill>
                  <a:schemeClr val="tx1"/>
                </a:solidFill>
              </a:rPr>
              <a:t>	</a:t>
            </a:r>
            <a:r>
              <a:rPr lang="en-US" sz="2400" dirty="0" smtClean="0">
                <a:solidFill>
                  <a:srgbClr val="FFCCFF"/>
                </a:solidFill>
              </a:rPr>
              <a:t>Types:</a:t>
            </a:r>
            <a:endParaRPr lang="en-US" sz="2400" dirty="0" smtClean="0">
              <a:solidFill>
                <a:srgbClr val="FFCCFF"/>
              </a:solidFill>
            </a:endParaRPr>
          </a:p>
          <a:p>
            <a:pPr algn="just">
              <a:lnSpc>
                <a:spcPct val="200000"/>
              </a:lnSpc>
              <a:spcBef>
                <a:spcPts val="0"/>
              </a:spcBef>
            </a:pPr>
            <a:r>
              <a:rPr lang="en-US" sz="2400" dirty="0" smtClean="0">
                <a:solidFill>
                  <a:schemeClr val="tx1"/>
                </a:solidFill>
              </a:rPr>
              <a:t>1. Superficial vein thrombosis (</a:t>
            </a:r>
            <a:r>
              <a:rPr lang="en-US" sz="2400" dirty="0" err="1" smtClean="0">
                <a:solidFill>
                  <a:schemeClr val="tx1"/>
                </a:solidFill>
              </a:rPr>
              <a:t>Thrombophlebitis</a:t>
            </a:r>
            <a:r>
              <a:rPr lang="en-US" sz="2400" dirty="0" smtClean="0">
                <a:solidFill>
                  <a:schemeClr val="tx1"/>
                </a:solidFill>
              </a:rPr>
              <a:t>)</a:t>
            </a:r>
            <a:endParaRPr lang="en-US" sz="2400" dirty="0" smtClean="0">
              <a:solidFill>
                <a:schemeClr val="tx1"/>
              </a:solidFill>
            </a:endParaRPr>
          </a:p>
          <a:p>
            <a:pPr algn="just">
              <a:lnSpc>
                <a:spcPct val="200000"/>
              </a:lnSpc>
              <a:spcBef>
                <a:spcPts val="0"/>
              </a:spcBef>
            </a:pPr>
            <a:r>
              <a:rPr lang="en-US" sz="2400" dirty="0" smtClean="0">
                <a:solidFill>
                  <a:schemeClr val="tx1"/>
                </a:solidFill>
              </a:rPr>
              <a:t>2. Deep vein thrombosis (</a:t>
            </a:r>
            <a:r>
              <a:rPr lang="en-US" sz="2400" dirty="0" err="1" smtClean="0">
                <a:solidFill>
                  <a:schemeClr val="tx1"/>
                </a:solidFill>
              </a:rPr>
              <a:t>Phlebothrombosis</a:t>
            </a:r>
            <a:r>
              <a:rPr lang="en-US" sz="2400" dirty="0" smtClean="0">
                <a:solidFill>
                  <a:schemeClr val="tx1"/>
                </a:solidFill>
              </a:rPr>
              <a:t>)</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C:\Documents and Settings\USER\Desktop\Varicose veins\ht_deep_vein_thrombosis_dvt_complications.jpg"/>
          <p:cNvPicPr>
            <a:picLocks noChangeAspect="1" noChangeArrowheads="1"/>
          </p:cNvPicPr>
          <p:nvPr/>
        </p:nvPicPr>
        <p:blipFill>
          <a:blip r:embed="rId1"/>
          <a:srcRect/>
          <a:stretch>
            <a:fillRect/>
          </a:stretch>
        </p:blipFill>
        <p:spPr bwMode="auto">
          <a:xfrm>
            <a:off x="1447800" y="457200"/>
            <a:ext cx="6262613" cy="58674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19800"/>
          </a:xfrm>
        </p:spPr>
        <p:txBody>
          <a:bodyPr>
            <a:normAutofit fontScale="85000" lnSpcReduction="20000"/>
          </a:bodyPr>
          <a:lstStyle/>
          <a:p>
            <a:pPr algn="ctr">
              <a:lnSpc>
                <a:spcPct val="160000"/>
              </a:lnSpc>
              <a:spcBef>
                <a:spcPts val="0"/>
              </a:spcBef>
              <a:buNone/>
            </a:pPr>
            <a:r>
              <a:rPr lang="en-US" sz="4200" b="1" dirty="0" smtClean="0">
                <a:solidFill>
                  <a:srgbClr val="FFFF00"/>
                </a:solidFill>
              </a:rPr>
              <a:t>DEEP VEIN THROMBOSIS (DVT)</a:t>
            </a:r>
            <a:endParaRPr lang="en-US" sz="4200" b="1" dirty="0" smtClean="0">
              <a:solidFill>
                <a:srgbClr val="FFFF00"/>
              </a:solidFill>
            </a:endParaRPr>
          </a:p>
          <a:p>
            <a:pPr algn="just">
              <a:lnSpc>
                <a:spcPct val="160000"/>
              </a:lnSpc>
              <a:spcBef>
                <a:spcPts val="0"/>
              </a:spcBef>
            </a:pPr>
            <a:r>
              <a:rPr lang="en-US" dirty="0" smtClean="0">
                <a:solidFill>
                  <a:schemeClr val="tx1"/>
                </a:solidFill>
              </a:rPr>
              <a:t>It is thrombosis of the deep venous system.  It can be acute or recurrent, occlusive or non-occlusive, free or fixed thrombus, </a:t>
            </a:r>
            <a:r>
              <a:rPr lang="en-US" dirty="0" err="1" smtClean="0">
                <a:solidFill>
                  <a:schemeClr val="tx1"/>
                </a:solidFill>
              </a:rPr>
              <a:t>propagative</a:t>
            </a:r>
            <a:r>
              <a:rPr lang="en-US" dirty="0" smtClean="0">
                <a:solidFill>
                  <a:schemeClr val="tx1"/>
                </a:solidFill>
              </a:rPr>
              <a:t> or non-</a:t>
            </a:r>
            <a:r>
              <a:rPr lang="en-US" dirty="0" err="1" smtClean="0">
                <a:solidFill>
                  <a:schemeClr val="tx1"/>
                </a:solidFill>
              </a:rPr>
              <a:t>propagative</a:t>
            </a:r>
            <a:r>
              <a:rPr lang="en-US" dirty="0" smtClean="0">
                <a:solidFill>
                  <a:schemeClr val="tx1"/>
                </a:solidFill>
              </a:rPr>
              <a:t>.</a:t>
            </a:r>
            <a:endParaRPr lang="en-US" dirty="0" smtClean="0">
              <a:solidFill>
                <a:schemeClr val="tx1"/>
              </a:solidFill>
            </a:endParaRPr>
          </a:p>
          <a:p>
            <a:pPr algn="just">
              <a:lnSpc>
                <a:spcPct val="160000"/>
              </a:lnSpc>
              <a:spcBef>
                <a:spcPts val="0"/>
              </a:spcBef>
              <a:buNone/>
            </a:pPr>
            <a:r>
              <a:rPr lang="en-US" b="1" dirty="0" smtClean="0">
                <a:solidFill>
                  <a:srgbClr val="66FF99"/>
                </a:solidFill>
              </a:rPr>
              <a:t>Sites:</a:t>
            </a:r>
            <a:endParaRPr lang="en-US" b="1" dirty="0" smtClean="0">
              <a:solidFill>
                <a:srgbClr val="66FF99"/>
              </a:solidFill>
            </a:endParaRPr>
          </a:p>
          <a:p>
            <a:pPr algn="just">
              <a:lnSpc>
                <a:spcPct val="160000"/>
              </a:lnSpc>
              <a:spcBef>
                <a:spcPts val="0"/>
              </a:spcBef>
              <a:buNone/>
            </a:pPr>
            <a:r>
              <a:rPr lang="en-US" dirty="0" smtClean="0">
                <a:solidFill>
                  <a:srgbClr val="FFCCFF"/>
                </a:solidFill>
              </a:rPr>
              <a:t>1. Pelvic veins – </a:t>
            </a:r>
            <a:r>
              <a:rPr lang="en-US" dirty="0" smtClean="0">
                <a:solidFill>
                  <a:schemeClr val="tx1"/>
                </a:solidFill>
              </a:rPr>
              <a:t>Common</a:t>
            </a:r>
            <a:endParaRPr lang="en-US" dirty="0" smtClean="0">
              <a:solidFill>
                <a:schemeClr val="tx1"/>
              </a:solidFill>
            </a:endParaRPr>
          </a:p>
          <a:p>
            <a:pPr algn="just">
              <a:lnSpc>
                <a:spcPct val="160000"/>
              </a:lnSpc>
              <a:spcBef>
                <a:spcPts val="0"/>
              </a:spcBef>
              <a:buNone/>
            </a:pPr>
            <a:r>
              <a:rPr lang="en-US" dirty="0" smtClean="0">
                <a:solidFill>
                  <a:srgbClr val="FFCCFF"/>
                </a:solidFill>
              </a:rPr>
              <a:t>2. Leg veins – </a:t>
            </a:r>
            <a:r>
              <a:rPr lang="en-US" dirty="0" smtClean="0">
                <a:solidFill>
                  <a:schemeClr val="tx1"/>
                </a:solidFill>
              </a:rPr>
              <a:t>Common in femoral and </a:t>
            </a:r>
            <a:r>
              <a:rPr lang="en-US" dirty="0" err="1" smtClean="0">
                <a:solidFill>
                  <a:schemeClr val="tx1"/>
                </a:solidFill>
              </a:rPr>
              <a:t>popliteal</a:t>
            </a:r>
            <a:r>
              <a:rPr lang="en-US" dirty="0" smtClean="0">
                <a:solidFill>
                  <a:schemeClr val="tx1"/>
                </a:solidFill>
              </a:rPr>
              <a:t> veins (Common on left side) </a:t>
            </a:r>
            <a:endParaRPr lang="en-US" dirty="0" smtClean="0">
              <a:solidFill>
                <a:schemeClr val="tx1"/>
              </a:solidFill>
            </a:endParaRPr>
          </a:p>
          <a:p>
            <a:pPr algn="just">
              <a:lnSpc>
                <a:spcPct val="160000"/>
              </a:lnSpc>
              <a:spcBef>
                <a:spcPts val="0"/>
              </a:spcBef>
              <a:buNone/>
            </a:pPr>
            <a:r>
              <a:rPr lang="en-US" dirty="0" smtClean="0">
                <a:solidFill>
                  <a:srgbClr val="FFCCFF"/>
                </a:solidFill>
              </a:rPr>
              <a:t>3. Upper limb veins – </a:t>
            </a:r>
            <a:r>
              <a:rPr lang="en-US" dirty="0" smtClean="0">
                <a:solidFill>
                  <a:schemeClr val="tx1"/>
                </a:solidFill>
              </a:rPr>
              <a:t>Not uncommon (</a:t>
            </a:r>
            <a:r>
              <a:rPr lang="en-US" dirty="0" err="1" smtClean="0">
                <a:solidFill>
                  <a:schemeClr val="tx1"/>
                </a:solidFill>
              </a:rPr>
              <a:t>Axillary</a:t>
            </a:r>
            <a:r>
              <a:rPr lang="en-US" dirty="0" smtClean="0">
                <a:solidFill>
                  <a:schemeClr val="tx1"/>
                </a:solidFill>
              </a:rPr>
              <a:t> vein thrombosis).</a:t>
            </a:r>
            <a:endParaRPr lang="en-US" dirty="0" smtClean="0">
              <a:solidFill>
                <a:schemeClr val="tx1"/>
              </a:solidFill>
            </a:endParaRPr>
          </a:p>
          <a:p>
            <a:pPr algn="just">
              <a:lnSpc>
                <a:spcPct val="160000"/>
              </a:lnSpc>
              <a:spcBef>
                <a:spcPts val="0"/>
              </a:spcBef>
            </a:pPr>
            <a:endParaRPr lang="en-US" dirty="0" smtClean="0">
              <a:solidFill>
                <a:schemeClr val="tx1"/>
              </a:solidFill>
            </a:endParaRPr>
          </a:p>
          <a:p>
            <a:pPr algn="just">
              <a:lnSpc>
                <a:spcPct val="160000"/>
              </a:lnSpc>
              <a:spcBef>
                <a:spcPts val="0"/>
              </a:spcBef>
            </a:pPr>
            <a:endParaRPr lang="en-US" b="1" dirty="0" smtClean="0">
              <a:solidFill>
                <a:schemeClr val="tx1"/>
              </a:solidFill>
            </a:endParaRPr>
          </a:p>
          <a:p>
            <a:pPr algn="just">
              <a:lnSpc>
                <a:spcPct val="160000"/>
              </a:lnSpc>
              <a:spcBef>
                <a:spcPts val="0"/>
              </a:spcBef>
            </a:pPr>
            <a:endParaRPr lang="en-US" b="1" dirty="0" smtClean="0">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C:\Documents and Settings\USER\Desktop\Varicose veins\418W.jpg"/>
          <p:cNvPicPr>
            <a:picLocks noChangeAspect="1" noChangeArrowheads="1"/>
          </p:cNvPicPr>
          <p:nvPr/>
        </p:nvPicPr>
        <p:blipFill>
          <a:blip r:embed="rId1"/>
          <a:srcRect/>
          <a:stretch>
            <a:fillRect/>
          </a:stretch>
        </p:blipFill>
        <p:spPr bwMode="auto">
          <a:xfrm>
            <a:off x="1981200" y="381000"/>
            <a:ext cx="4572000" cy="5949108"/>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3837"/>
            <a:ext cx="8229600" cy="4525963"/>
          </a:xfrm>
        </p:spPr>
        <p:txBody>
          <a:bodyPr>
            <a:normAutofit/>
          </a:bodyPr>
          <a:lstStyle/>
          <a:p>
            <a:pPr algn="just">
              <a:lnSpc>
                <a:spcPct val="150000"/>
              </a:lnSpc>
              <a:spcBef>
                <a:spcPts val="0"/>
              </a:spcBef>
              <a:buNone/>
            </a:pPr>
            <a:r>
              <a:rPr lang="en-US" sz="2800" b="1" dirty="0" smtClean="0">
                <a:solidFill>
                  <a:srgbClr val="66FF99"/>
                </a:solidFill>
              </a:rPr>
              <a:t>Predisposing factors for venous thrombosis:</a:t>
            </a:r>
            <a:endParaRPr lang="en-US" sz="2800" b="1" dirty="0" smtClean="0">
              <a:solidFill>
                <a:srgbClr val="66FF99"/>
              </a:solidFill>
            </a:endParaRPr>
          </a:p>
          <a:p>
            <a:pPr algn="just">
              <a:lnSpc>
                <a:spcPct val="150000"/>
              </a:lnSpc>
              <a:spcBef>
                <a:spcPts val="0"/>
              </a:spcBef>
              <a:buNone/>
            </a:pPr>
            <a:r>
              <a:rPr lang="en-US" sz="2600" dirty="0" smtClean="0">
                <a:solidFill>
                  <a:schemeClr val="tx1"/>
                </a:solidFill>
              </a:rPr>
              <a:t>1. Stasis</a:t>
            </a:r>
            <a:endParaRPr lang="en-US" sz="2600" dirty="0" smtClean="0">
              <a:solidFill>
                <a:schemeClr val="tx1"/>
              </a:solidFill>
            </a:endParaRPr>
          </a:p>
          <a:p>
            <a:pPr algn="just">
              <a:lnSpc>
                <a:spcPct val="150000"/>
              </a:lnSpc>
              <a:spcBef>
                <a:spcPts val="0"/>
              </a:spcBef>
              <a:buNone/>
            </a:pPr>
            <a:r>
              <a:rPr lang="en-US" sz="2600" dirty="0" smtClean="0">
                <a:solidFill>
                  <a:schemeClr val="tx1"/>
                </a:solidFill>
              </a:rPr>
              <a:t>2. </a:t>
            </a:r>
            <a:r>
              <a:rPr lang="en-US" sz="2600" dirty="0" err="1" smtClean="0">
                <a:solidFill>
                  <a:schemeClr val="tx1"/>
                </a:solidFill>
              </a:rPr>
              <a:t>Hypercoagulability</a:t>
            </a:r>
            <a:r>
              <a:rPr lang="en-US" sz="2600" dirty="0" smtClean="0">
                <a:solidFill>
                  <a:schemeClr val="tx1"/>
                </a:solidFill>
              </a:rPr>
              <a:t> of the blood</a:t>
            </a:r>
            <a:endParaRPr lang="en-US" sz="2600" dirty="0" smtClean="0">
              <a:solidFill>
                <a:schemeClr val="tx1"/>
              </a:solidFill>
            </a:endParaRPr>
          </a:p>
          <a:p>
            <a:pPr algn="just">
              <a:lnSpc>
                <a:spcPct val="150000"/>
              </a:lnSpc>
              <a:spcBef>
                <a:spcPts val="0"/>
              </a:spcBef>
              <a:buNone/>
            </a:pPr>
            <a:r>
              <a:rPr lang="en-US" sz="2600" dirty="0" smtClean="0">
                <a:solidFill>
                  <a:schemeClr val="tx1"/>
                </a:solidFill>
              </a:rPr>
              <a:t>3. Injury to the vessel wall</a:t>
            </a:r>
            <a:endParaRPr lang="en-US" sz="2600" dirty="0" smtClean="0">
              <a:solidFill>
                <a:schemeClr val="tx1"/>
              </a:solidFill>
            </a:endParaRPr>
          </a:p>
          <a:p>
            <a:pPr algn="just">
              <a:lnSpc>
                <a:spcPct val="150000"/>
              </a:lnSpc>
              <a:spcBef>
                <a:spcPts val="0"/>
              </a:spcBef>
            </a:pPr>
            <a:r>
              <a:rPr lang="en-US" sz="2600" dirty="0" smtClean="0">
                <a:solidFill>
                  <a:schemeClr val="tx1"/>
                </a:solidFill>
              </a:rPr>
              <a:t>The above three factors constitutes </a:t>
            </a:r>
            <a:r>
              <a:rPr lang="en-US" sz="2600" b="1" dirty="0" smtClean="0">
                <a:solidFill>
                  <a:schemeClr val="tx1"/>
                </a:solidFill>
              </a:rPr>
              <a:t>Virchow’s triad</a:t>
            </a:r>
            <a:endParaRPr lang="en-US" sz="2600" b="1" dirty="0" smtClean="0">
              <a:solidFill>
                <a:schemeClr val="tx1"/>
              </a:solidFill>
            </a:endParaRPr>
          </a:p>
          <a:p>
            <a:pPr algn="just">
              <a:lnSpc>
                <a:spcPct val="150000"/>
              </a:lnSpc>
              <a:spcBef>
                <a:spcPts val="0"/>
              </a:spcBef>
            </a:pPr>
            <a:endParaRPr lang="en-US" sz="2600" dirty="0">
              <a:solidFill>
                <a:schemeClr val="tx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descr="C:\Documents and Settings\USER\Desktop\p-06-09-haemostasis1.jpg"/>
          <p:cNvPicPr>
            <a:picLocks noChangeAspect="1" noChangeArrowheads="1"/>
          </p:cNvPicPr>
          <p:nvPr/>
        </p:nvPicPr>
        <p:blipFill>
          <a:blip r:embed="rId1"/>
          <a:srcRect/>
          <a:stretch>
            <a:fillRect/>
          </a:stretch>
        </p:blipFill>
        <p:spPr bwMode="auto">
          <a:xfrm>
            <a:off x="1219200" y="609600"/>
            <a:ext cx="6414516" cy="4648200"/>
          </a:xfrm>
          <a:prstGeom prst="rect">
            <a:avLst/>
          </a:prstGeom>
          <a:noFill/>
        </p:spPr>
      </p:pic>
      <p:sp>
        <p:nvSpPr>
          <p:cNvPr id="5" name="TextBox 4"/>
          <p:cNvSpPr txBox="1"/>
          <p:nvPr/>
        </p:nvSpPr>
        <p:spPr>
          <a:xfrm>
            <a:off x="838200" y="5464314"/>
            <a:ext cx="7315200" cy="707886"/>
          </a:xfrm>
          <a:prstGeom prst="rect">
            <a:avLst/>
          </a:prstGeom>
          <a:noFill/>
        </p:spPr>
        <p:txBody>
          <a:bodyPr wrap="square" rtlCol="0">
            <a:spAutoFit/>
          </a:bodyPr>
          <a:lstStyle/>
          <a:p>
            <a:pPr algn="ctr"/>
            <a:r>
              <a:rPr lang="en-US" sz="4000" b="1" dirty="0" smtClean="0">
                <a:solidFill>
                  <a:srgbClr val="00B0F0"/>
                </a:solidFill>
              </a:rPr>
              <a:t>S T A S I S</a:t>
            </a:r>
            <a:endParaRPr lang="en-US" sz="4000" b="1" dirty="0">
              <a:solidFill>
                <a:srgbClr val="00B0F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Documents and Settings\USER\Desktop\Varicose veins\380193-2219-30.jpg"/>
          <p:cNvPicPr>
            <a:picLocks noChangeAspect="1" noChangeArrowheads="1"/>
          </p:cNvPicPr>
          <p:nvPr/>
        </p:nvPicPr>
        <p:blipFill>
          <a:blip r:embed="rId1"/>
          <a:srcRect/>
          <a:stretch>
            <a:fillRect/>
          </a:stretch>
        </p:blipFill>
        <p:spPr bwMode="auto">
          <a:xfrm>
            <a:off x="990600" y="466127"/>
            <a:ext cx="7086600" cy="5325073"/>
          </a:xfrm>
          <a:prstGeom prst="rect">
            <a:avLst/>
          </a:prstGeom>
          <a:noFill/>
        </p:spPr>
      </p:pic>
      <p:sp>
        <p:nvSpPr>
          <p:cNvPr id="5" name="TextBox 4"/>
          <p:cNvSpPr txBox="1"/>
          <p:nvPr/>
        </p:nvSpPr>
        <p:spPr>
          <a:xfrm>
            <a:off x="1371600" y="5867400"/>
            <a:ext cx="6248400" cy="646331"/>
          </a:xfrm>
          <a:prstGeom prst="rect">
            <a:avLst/>
          </a:prstGeom>
          <a:noFill/>
        </p:spPr>
        <p:txBody>
          <a:bodyPr wrap="square" rtlCol="0">
            <a:spAutoFit/>
          </a:bodyPr>
          <a:lstStyle/>
          <a:p>
            <a:pPr algn="ctr"/>
            <a:r>
              <a:rPr lang="en-US" sz="3600" b="1" dirty="0" smtClean="0">
                <a:solidFill>
                  <a:srgbClr val="FFFF00"/>
                </a:solidFill>
              </a:rPr>
              <a:t>HYPERCOAGULABILITY</a:t>
            </a:r>
            <a:endParaRPr lang="en-US" sz="3600" b="1" dirty="0">
              <a:solidFill>
                <a:srgbClr val="FFFF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Documents and Settings\USER\Desktop\Varicose veins\deep-vein-thrombosis-treatmenttv.jpg"/>
          <p:cNvPicPr>
            <a:picLocks noGrp="1" noChangeAspect="1" noChangeArrowheads="1"/>
          </p:cNvPicPr>
          <p:nvPr>
            <p:ph idx="1"/>
          </p:nvPr>
        </p:nvPicPr>
        <p:blipFill>
          <a:blip r:embed="rId1"/>
          <a:srcRect/>
          <a:stretch>
            <a:fillRect/>
          </a:stretch>
        </p:blipFill>
        <p:spPr bwMode="auto">
          <a:xfrm>
            <a:off x="533400" y="152400"/>
            <a:ext cx="5029200" cy="6482080"/>
          </a:xfrm>
          <a:prstGeom prst="rect">
            <a:avLst/>
          </a:prstGeom>
          <a:noFill/>
        </p:spPr>
      </p:pic>
      <p:sp>
        <p:nvSpPr>
          <p:cNvPr id="5" name="TextBox 4"/>
          <p:cNvSpPr txBox="1"/>
          <p:nvPr/>
        </p:nvSpPr>
        <p:spPr>
          <a:xfrm>
            <a:off x="5791200" y="3119735"/>
            <a:ext cx="3124200" cy="1200329"/>
          </a:xfrm>
          <a:prstGeom prst="rect">
            <a:avLst/>
          </a:prstGeom>
          <a:noFill/>
        </p:spPr>
        <p:txBody>
          <a:bodyPr wrap="square" rtlCol="0">
            <a:spAutoFit/>
          </a:bodyPr>
          <a:lstStyle/>
          <a:p>
            <a:pPr algn="ctr"/>
            <a:r>
              <a:rPr lang="en-US" sz="3600" b="1" dirty="0" smtClean="0">
                <a:solidFill>
                  <a:srgbClr val="00B0F0"/>
                </a:solidFill>
              </a:rPr>
              <a:t>VESSEL WALL INJURY</a:t>
            </a:r>
            <a:endParaRPr lang="en-US" sz="3600" b="1" dirty="0">
              <a:solidFill>
                <a:srgbClr val="00B0F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248400"/>
          </a:xfrm>
        </p:spPr>
        <p:txBody>
          <a:bodyPr>
            <a:normAutofit fontScale="70000" lnSpcReduction="20000"/>
          </a:bodyPr>
          <a:lstStyle/>
          <a:p>
            <a:pPr algn="just">
              <a:lnSpc>
                <a:spcPct val="170000"/>
              </a:lnSpc>
              <a:spcBef>
                <a:spcPts val="0"/>
              </a:spcBef>
              <a:buNone/>
            </a:pPr>
            <a:r>
              <a:rPr lang="en-US" b="1" dirty="0" smtClean="0">
                <a:solidFill>
                  <a:srgbClr val="66FF99"/>
                </a:solidFill>
              </a:rPr>
              <a:t>Causes for DVT:</a:t>
            </a:r>
            <a:endParaRPr lang="en-US" b="1" dirty="0" smtClean="0">
              <a:solidFill>
                <a:srgbClr val="66FF99"/>
              </a:solidFill>
            </a:endParaRPr>
          </a:p>
          <a:p>
            <a:pPr algn="just">
              <a:lnSpc>
                <a:spcPct val="170000"/>
              </a:lnSpc>
              <a:spcBef>
                <a:spcPts val="0"/>
              </a:spcBef>
              <a:buNone/>
            </a:pPr>
            <a:r>
              <a:rPr lang="en-US" b="1" dirty="0" smtClean="0">
                <a:solidFill>
                  <a:srgbClr val="FFCCFF"/>
                </a:solidFill>
              </a:rPr>
              <a:t>1. Genetic  -</a:t>
            </a:r>
            <a:endParaRPr lang="en-US" b="1" dirty="0" smtClean="0">
              <a:solidFill>
                <a:srgbClr val="FFCCFF"/>
              </a:solidFill>
            </a:endParaRPr>
          </a:p>
          <a:p>
            <a:pPr algn="just">
              <a:lnSpc>
                <a:spcPct val="170000"/>
              </a:lnSpc>
              <a:spcBef>
                <a:spcPts val="0"/>
              </a:spcBef>
              <a:buNone/>
            </a:pPr>
            <a:r>
              <a:rPr lang="en-US" dirty="0" smtClean="0">
                <a:solidFill>
                  <a:schemeClr val="tx1"/>
                </a:solidFill>
              </a:rPr>
              <a:t>	a. Mutation in factor-V</a:t>
            </a:r>
            <a:endParaRPr lang="en-US" dirty="0" smtClean="0">
              <a:solidFill>
                <a:schemeClr val="tx1"/>
              </a:solidFill>
            </a:endParaRPr>
          </a:p>
          <a:p>
            <a:pPr algn="just">
              <a:lnSpc>
                <a:spcPct val="170000"/>
              </a:lnSpc>
              <a:spcBef>
                <a:spcPts val="0"/>
              </a:spcBef>
              <a:buNone/>
            </a:pPr>
            <a:r>
              <a:rPr lang="en-US" dirty="0" smtClean="0">
                <a:solidFill>
                  <a:schemeClr val="tx1"/>
                </a:solidFill>
              </a:rPr>
              <a:t>	b. </a:t>
            </a:r>
            <a:r>
              <a:rPr lang="en-US" dirty="0" err="1" smtClean="0">
                <a:solidFill>
                  <a:schemeClr val="tx1"/>
                </a:solidFill>
              </a:rPr>
              <a:t>Antithrombin</a:t>
            </a:r>
            <a:r>
              <a:rPr lang="en-US" dirty="0" smtClean="0">
                <a:solidFill>
                  <a:schemeClr val="tx1"/>
                </a:solidFill>
              </a:rPr>
              <a:t> deficiency</a:t>
            </a:r>
            <a:endParaRPr lang="en-US" dirty="0" smtClean="0">
              <a:solidFill>
                <a:schemeClr val="tx1"/>
              </a:solidFill>
            </a:endParaRPr>
          </a:p>
          <a:p>
            <a:pPr algn="just">
              <a:lnSpc>
                <a:spcPct val="170000"/>
              </a:lnSpc>
              <a:spcBef>
                <a:spcPts val="0"/>
              </a:spcBef>
              <a:buNone/>
            </a:pPr>
            <a:r>
              <a:rPr lang="en-US" dirty="0" smtClean="0">
                <a:solidFill>
                  <a:schemeClr val="tx1"/>
                </a:solidFill>
              </a:rPr>
              <a:t>	c. Protein C and S deficiency</a:t>
            </a:r>
            <a:endParaRPr lang="en-US" dirty="0" smtClean="0">
              <a:solidFill>
                <a:schemeClr val="tx1"/>
              </a:solidFill>
            </a:endParaRPr>
          </a:p>
          <a:p>
            <a:pPr algn="just">
              <a:lnSpc>
                <a:spcPct val="170000"/>
              </a:lnSpc>
              <a:spcBef>
                <a:spcPts val="0"/>
              </a:spcBef>
              <a:buNone/>
            </a:pPr>
            <a:r>
              <a:rPr lang="en-US" b="1" dirty="0" smtClean="0">
                <a:solidFill>
                  <a:srgbClr val="FFCCFF"/>
                </a:solidFill>
              </a:rPr>
              <a:t>2. Acquired  –</a:t>
            </a:r>
            <a:endParaRPr lang="en-US" b="1" dirty="0" smtClean="0">
              <a:solidFill>
                <a:srgbClr val="FFCCFF"/>
              </a:solidFill>
            </a:endParaRPr>
          </a:p>
          <a:p>
            <a:pPr algn="just">
              <a:lnSpc>
                <a:spcPct val="170000"/>
              </a:lnSpc>
              <a:spcBef>
                <a:spcPts val="0"/>
              </a:spcBef>
            </a:pPr>
            <a:r>
              <a:rPr lang="en-US" dirty="0" smtClean="0">
                <a:solidFill>
                  <a:schemeClr val="tx1"/>
                </a:solidFill>
              </a:rPr>
              <a:t>Major injuries, following operation, visceral cancer, tobacco smoking, diabetes, congestive heart failure, shock, </a:t>
            </a:r>
            <a:r>
              <a:rPr lang="en-US" dirty="0" err="1" smtClean="0">
                <a:solidFill>
                  <a:schemeClr val="tx1"/>
                </a:solidFill>
              </a:rPr>
              <a:t>polycythemie</a:t>
            </a:r>
            <a:r>
              <a:rPr lang="en-US" dirty="0" smtClean="0">
                <a:solidFill>
                  <a:schemeClr val="tx1"/>
                </a:solidFill>
              </a:rPr>
              <a:t> </a:t>
            </a:r>
            <a:r>
              <a:rPr lang="en-US" dirty="0" err="1" smtClean="0">
                <a:solidFill>
                  <a:schemeClr val="tx1"/>
                </a:solidFill>
              </a:rPr>
              <a:t>vera</a:t>
            </a:r>
            <a:r>
              <a:rPr lang="en-US" dirty="0" smtClean="0">
                <a:solidFill>
                  <a:schemeClr val="tx1"/>
                </a:solidFill>
              </a:rPr>
              <a:t>, pregnancy, infection, varicose veins, obesity, using of contraceptive pills and long period of sitting or bed rest.</a:t>
            </a:r>
            <a:endParaRPr lang="en-US" dirty="0" smtClean="0">
              <a:solidFill>
                <a:schemeClr val="tx1"/>
              </a:solidFill>
            </a:endParaRPr>
          </a:p>
          <a:p>
            <a:pPr algn="just">
              <a:lnSpc>
                <a:spcPct val="170000"/>
              </a:lnSpc>
              <a:spcBef>
                <a:spcPts val="0"/>
              </a:spcBef>
            </a:pPr>
            <a:r>
              <a:rPr lang="en-US" b="1" dirty="0" smtClean="0">
                <a:solidFill>
                  <a:srgbClr val="FFCCFF"/>
                </a:solidFill>
              </a:rPr>
              <a:t>3. Spontaneous –  </a:t>
            </a:r>
            <a:r>
              <a:rPr lang="en-US" dirty="0" smtClean="0">
                <a:solidFill>
                  <a:schemeClr val="tx1"/>
                </a:solidFill>
              </a:rPr>
              <a:t>due to defective </a:t>
            </a:r>
            <a:r>
              <a:rPr lang="en-US" dirty="0" err="1" smtClean="0">
                <a:solidFill>
                  <a:schemeClr val="tx1"/>
                </a:solidFill>
              </a:rPr>
              <a:t>fibronolysis</a:t>
            </a:r>
            <a:r>
              <a:rPr lang="en-US" dirty="0" smtClean="0">
                <a:solidFill>
                  <a:schemeClr val="tx1"/>
                </a:solidFill>
              </a:rPr>
              <a:t> mechanism.</a:t>
            </a:r>
            <a:endParaRPr lang="en-US" dirty="0" smtClean="0">
              <a:solidFill>
                <a:schemeClr val="tx1"/>
              </a:solidFill>
            </a:endParaRPr>
          </a:p>
          <a:p>
            <a:pPr algn="just">
              <a:lnSpc>
                <a:spcPct val="170000"/>
              </a:lnSpc>
              <a:spcBef>
                <a:spcPts val="0"/>
              </a:spcBef>
            </a:pPr>
            <a:endParaRPr 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lstStyle/>
          <a:p>
            <a:pPr>
              <a:buNone/>
            </a:pPr>
            <a:r>
              <a:rPr lang="en-US" b="1" dirty="0" smtClean="0">
                <a:solidFill>
                  <a:srgbClr val="66FF99"/>
                </a:solidFill>
              </a:rPr>
              <a:t>Deep veins:</a:t>
            </a:r>
            <a:endParaRPr lang="en-US" b="1" dirty="0" smtClean="0">
              <a:solidFill>
                <a:srgbClr val="66FF99"/>
              </a:solidFill>
            </a:endParaRPr>
          </a:p>
          <a:p>
            <a:pPr>
              <a:buNone/>
            </a:pPr>
            <a:r>
              <a:rPr lang="en-US" b="1" dirty="0" smtClean="0">
                <a:solidFill>
                  <a:srgbClr val="FFCCFF"/>
                </a:solidFill>
              </a:rPr>
              <a:t>The following comprises the deep veins:</a:t>
            </a:r>
            <a:endParaRPr lang="en-US" b="1" dirty="0" smtClean="0">
              <a:solidFill>
                <a:srgbClr val="FFCCFF"/>
              </a:solidFill>
            </a:endParaRPr>
          </a:p>
          <a:p>
            <a:pPr>
              <a:buNone/>
            </a:pPr>
            <a:r>
              <a:rPr lang="en-US" dirty="0" smtClean="0">
                <a:solidFill>
                  <a:schemeClr val="tx1"/>
                </a:solidFill>
              </a:rPr>
              <a:t>1. Posterior </a:t>
            </a:r>
            <a:r>
              <a:rPr lang="en-US" dirty="0" err="1" smtClean="0">
                <a:solidFill>
                  <a:schemeClr val="tx1"/>
                </a:solidFill>
              </a:rPr>
              <a:t>tibial</a:t>
            </a:r>
            <a:r>
              <a:rPr lang="en-US" dirty="0" smtClean="0">
                <a:solidFill>
                  <a:schemeClr val="tx1"/>
                </a:solidFill>
              </a:rPr>
              <a:t> vein and its tributaries </a:t>
            </a:r>
            <a:endParaRPr lang="en-US" dirty="0" smtClean="0">
              <a:solidFill>
                <a:schemeClr val="tx1"/>
              </a:solidFill>
            </a:endParaRPr>
          </a:p>
          <a:p>
            <a:pPr>
              <a:buNone/>
            </a:pPr>
            <a:r>
              <a:rPr lang="en-US" dirty="0" smtClean="0">
                <a:solidFill>
                  <a:schemeClr val="tx1"/>
                </a:solidFill>
              </a:rPr>
              <a:t>2. The </a:t>
            </a:r>
            <a:r>
              <a:rPr lang="en-US" dirty="0" err="1" smtClean="0">
                <a:solidFill>
                  <a:schemeClr val="tx1"/>
                </a:solidFill>
              </a:rPr>
              <a:t>peronial</a:t>
            </a:r>
            <a:r>
              <a:rPr lang="en-US" dirty="0" smtClean="0">
                <a:solidFill>
                  <a:schemeClr val="tx1"/>
                </a:solidFill>
              </a:rPr>
              <a:t> vein</a:t>
            </a:r>
            <a:endParaRPr lang="en-US" dirty="0" smtClean="0">
              <a:solidFill>
                <a:schemeClr val="tx1"/>
              </a:solidFill>
            </a:endParaRPr>
          </a:p>
          <a:p>
            <a:pPr>
              <a:buNone/>
            </a:pPr>
            <a:r>
              <a:rPr lang="en-US" dirty="0" smtClean="0">
                <a:solidFill>
                  <a:schemeClr val="tx1"/>
                </a:solidFill>
              </a:rPr>
              <a:t>3. Anterior </a:t>
            </a:r>
            <a:r>
              <a:rPr lang="en-US" dirty="0" err="1" smtClean="0">
                <a:solidFill>
                  <a:schemeClr val="tx1"/>
                </a:solidFill>
              </a:rPr>
              <a:t>tibial</a:t>
            </a:r>
            <a:r>
              <a:rPr lang="en-US" dirty="0" smtClean="0">
                <a:solidFill>
                  <a:schemeClr val="tx1"/>
                </a:solidFill>
              </a:rPr>
              <a:t> vein</a:t>
            </a:r>
            <a:endParaRPr lang="en-US" dirty="0" smtClean="0">
              <a:solidFill>
                <a:schemeClr val="tx1"/>
              </a:solidFill>
            </a:endParaRPr>
          </a:p>
          <a:p>
            <a:pPr>
              <a:buNone/>
            </a:pPr>
            <a:r>
              <a:rPr lang="en-US" dirty="0" smtClean="0">
                <a:solidFill>
                  <a:schemeClr val="tx1"/>
                </a:solidFill>
              </a:rPr>
              <a:t>4. </a:t>
            </a:r>
            <a:r>
              <a:rPr lang="en-US" dirty="0" err="1" smtClean="0">
                <a:solidFill>
                  <a:schemeClr val="tx1"/>
                </a:solidFill>
              </a:rPr>
              <a:t>Popliteal</a:t>
            </a:r>
            <a:r>
              <a:rPr lang="en-US" dirty="0" smtClean="0">
                <a:solidFill>
                  <a:schemeClr val="tx1"/>
                </a:solidFill>
              </a:rPr>
              <a:t> vein</a:t>
            </a:r>
            <a:endParaRPr lang="en-US" dirty="0" smtClean="0">
              <a:solidFill>
                <a:schemeClr val="tx1"/>
              </a:solidFill>
            </a:endParaRPr>
          </a:p>
          <a:p>
            <a:pPr>
              <a:buNone/>
            </a:pPr>
            <a:r>
              <a:rPr lang="en-US" dirty="0" smtClean="0">
                <a:solidFill>
                  <a:schemeClr val="tx1"/>
                </a:solidFill>
              </a:rPr>
              <a:t>5. Femoral vein</a:t>
            </a:r>
            <a:endParaRPr lang="en-US"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25963"/>
          </a:xfrm>
        </p:spPr>
        <p:txBody>
          <a:bodyPr>
            <a:noAutofit/>
          </a:bodyPr>
          <a:lstStyle/>
          <a:p>
            <a:pPr algn="just">
              <a:lnSpc>
                <a:spcPct val="160000"/>
              </a:lnSpc>
              <a:spcBef>
                <a:spcPts val="0"/>
              </a:spcBef>
              <a:buNone/>
            </a:pPr>
            <a:r>
              <a:rPr lang="en-US" sz="2800" b="1" dirty="0" err="1" smtClean="0">
                <a:solidFill>
                  <a:schemeClr val="tx1"/>
                </a:solidFill>
              </a:rPr>
              <a:t>Phlegmasia</a:t>
            </a:r>
            <a:r>
              <a:rPr lang="en-US" sz="2800" b="1" dirty="0" smtClean="0">
                <a:solidFill>
                  <a:schemeClr val="tx1"/>
                </a:solidFill>
              </a:rPr>
              <a:t> alba </a:t>
            </a:r>
            <a:r>
              <a:rPr lang="en-US" sz="2800" b="1" dirty="0" err="1" smtClean="0">
                <a:solidFill>
                  <a:schemeClr val="tx1"/>
                </a:solidFill>
              </a:rPr>
              <a:t>dolens</a:t>
            </a:r>
            <a:r>
              <a:rPr lang="en-US" sz="2800" b="1" dirty="0" smtClean="0">
                <a:solidFill>
                  <a:schemeClr val="tx1"/>
                </a:solidFill>
              </a:rPr>
              <a:t>:</a:t>
            </a:r>
            <a:endParaRPr lang="en-US" sz="2800" b="1" dirty="0" smtClean="0">
              <a:solidFill>
                <a:schemeClr val="tx1"/>
              </a:solidFill>
            </a:endParaRPr>
          </a:p>
          <a:p>
            <a:pPr algn="just">
              <a:lnSpc>
                <a:spcPct val="160000"/>
              </a:lnSpc>
              <a:spcBef>
                <a:spcPts val="0"/>
              </a:spcBef>
            </a:pPr>
            <a:r>
              <a:rPr lang="en-US" sz="2400" dirty="0" smtClean="0">
                <a:solidFill>
                  <a:schemeClr val="tx1"/>
                </a:solidFill>
              </a:rPr>
              <a:t>It is DVT of femoral vein (deep femoral vein commonly) causing painful congestion and </a:t>
            </a:r>
            <a:r>
              <a:rPr lang="en-US" sz="2400" dirty="0" err="1" smtClean="0">
                <a:solidFill>
                  <a:schemeClr val="tx1"/>
                </a:solidFill>
              </a:rPr>
              <a:t>oedema</a:t>
            </a:r>
            <a:r>
              <a:rPr lang="en-US" sz="2400" dirty="0" smtClean="0">
                <a:solidFill>
                  <a:schemeClr val="tx1"/>
                </a:solidFill>
              </a:rPr>
              <a:t> of leg, with </a:t>
            </a:r>
            <a:r>
              <a:rPr lang="en-US" sz="2400" dirty="0" err="1" smtClean="0">
                <a:solidFill>
                  <a:schemeClr val="tx1"/>
                </a:solidFill>
              </a:rPr>
              <a:t>lymphangitis</a:t>
            </a:r>
            <a:r>
              <a:rPr lang="en-US" sz="2400" dirty="0" smtClean="0">
                <a:solidFill>
                  <a:schemeClr val="tx1"/>
                </a:solidFill>
              </a:rPr>
              <a:t>, which further increases the </a:t>
            </a:r>
            <a:r>
              <a:rPr lang="en-US" sz="2400" dirty="0" err="1" smtClean="0">
                <a:solidFill>
                  <a:schemeClr val="tx1"/>
                </a:solidFill>
              </a:rPr>
              <a:t>oedema</a:t>
            </a:r>
            <a:r>
              <a:rPr lang="en-US" sz="2400" dirty="0" smtClean="0">
                <a:solidFill>
                  <a:schemeClr val="tx1"/>
                </a:solidFill>
              </a:rPr>
              <a:t> and worsens the situation (White leg)</a:t>
            </a:r>
            <a:endParaRPr lang="en-US" sz="2400" dirty="0" smtClean="0">
              <a:solidFill>
                <a:schemeClr val="tx1"/>
              </a:solidFill>
            </a:endParaRPr>
          </a:p>
          <a:p>
            <a:pPr algn="just">
              <a:lnSpc>
                <a:spcPct val="160000"/>
              </a:lnSpc>
              <a:spcBef>
                <a:spcPts val="0"/>
              </a:spcBef>
            </a:pPr>
            <a:r>
              <a:rPr lang="en-US" sz="2400" b="1" dirty="0" err="1" smtClean="0">
                <a:solidFill>
                  <a:schemeClr val="tx1"/>
                </a:solidFill>
              </a:rPr>
              <a:t>Phlegmasia</a:t>
            </a:r>
            <a:r>
              <a:rPr lang="en-US" sz="2400" b="1" dirty="0" smtClean="0">
                <a:solidFill>
                  <a:schemeClr val="tx1"/>
                </a:solidFill>
              </a:rPr>
              <a:t> </a:t>
            </a:r>
            <a:r>
              <a:rPr lang="en-US" sz="2400" b="1" dirty="0" err="1" smtClean="0">
                <a:solidFill>
                  <a:schemeClr val="tx1"/>
                </a:solidFill>
              </a:rPr>
              <a:t>cerulea</a:t>
            </a:r>
            <a:r>
              <a:rPr lang="en-US" sz="2400" b="1" dirty="0" smtClean="0">
                <a:solidFill>
                  <a:schemeClr val="tx1"/>
                </a:solidFill>
              </a:rPr>
              <a:t> </a:t>
            </a:r>
            <a:r>
              <a:rPr lang="en-US" sz="2400" b="1" dirty="0" err="1" smtClean="0">
                <a:solidFill>
                  <a:schemeClr val="tx1"/>
                </a:solidFill>
              </a:rPr>
              <a:t>dolens</a:t>
            </a:r>
            <a:r>
              <a:rPr lang="en-US" sz="2400" b="1" dirty="0" smtClean="0">
                <a:solidFill>
                  <a:schemeClr val="tx1"/>
                </a:solidFill>
              </a:rPr>
              <a:t>:</a:t>
            </a:r>
            <a:endParaRPr lang="en-US" sz="2400" b="1" dirty="0" smtClean="0">
              <a:solidFill>
                <a:schemeClr val="tx1"/>
              </a:solidFill>
            </a:endParaRPr>
          </a:p>
          <a:p>
            <a:pPr algn="just">
              <a:lnSpc>
                <a:spcPct val="160000"/>
              </a:lnSpc>
              <a:spcBef>
                <a:spcPts val="0"/>
              </a:spcBef>
            </a:pPr>
            <a:r>
              <a:rPr lang="en-US" sz="2400" dirty="0" smtClean="0">
                <a:solidFill>
                  <a:schemeClr val="tx1"/>
                </a:solidFill>
              </a:rPr>
              <a:t>It is extensive DVT of iliac and pelvic veins causing blue leg with either venous gangrene or areas of infarction</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Documents and Settings\USER\Desktop\Varicose veins\acute%20left%20leg%20DVT%3B%20postthormbotic%20syndrome%20right%20leg.jpg"/>
          <p:cNvPicPr>
            <a:picLocks noChangeAspect="1" noChangeArrowheads="1"/>
          </p:cNvPicPr>
          <p:nvPr/>
        </p:nvPicPr>
        <p:blipFill>
          <a:blip r:embed="rId1" cstate="print"/>
          <a:srcRect/>
          <a:stretch>
            <a:fillRect/>
          </a:stretch>
        </p:blipFill>
        <p:spPr bwMode="auto">
          <a:xfrm>
            <a:off x="1127918" y="609600"/>
            <a:ext cx="4282282" cy="5486400"/>
          </a:xfrm>
          <a:prstGeom prst="rect">
            <a:avLst/>
          </a:prstGeom>
          <a:noFill/>
        </p:spPr>
      </p:pic>
      <p:sp>
        <p:nvSpPr>
          <p:cNvPr id="5" name="TextBox 4"/>
          <p:cNvSpPr txBox="1"/>
          <p:nvPr/>
        </p:nvSpPr>
        <p:spPr>
          <a:xfrm>
            <a:off x="5486400" y="3135868"/>
            <a:ext cx="3505200" cy="954107"/>
          </a:xfrm>
          <a:prstGeom prst="rect">
            <a:avLst/>
          </a:prstGeom>
          <a:noFill/>
        </p:spPr>
        <p:txBody>
          <a:bodyPr wrap="square" rtlCol="0">
            <a:spAutoFit/>
          </a:bodyPr>
          <a:lstStyle/>
          <a:p>
            <a:pPr algn="ctr"/>
            <a:r>
              <a:rPr lang="en-US" sz="2800" b="1" dirty="0" smtClean="0">
                <a:solidFill>
                  <a:srgbClr val="FFFF00"/>
                </a:solidFill>
              </a:rPr>
              <a:t>PHLEGMASIA CERULEA DOLENS</a:t>
            </a:r>
            <a:endParaRPr lang="en-US" sz="2800" b="1" dirty="0">
              <a:solidFill>
                <a:srgbClr val="FFFF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08037"/>
            <a:ext cx="8229600" cy="4525963"/>
          </a:xfrm>
        </p:spPr>
        <p:txBody>
          <a:bodyPr>
            <a:noAutofit/>
          </a:bodyPr>
          <a:lstStyle/>
          <a:p>
            <a:pPr algn="just">
              <a:lnSpc>
                <a:spcPct val="160000"/>
              </a:lnSpc>
              <a:spcBef>
                <a:spcPts val="0"/>
              </a:spcBef>
              <a:buNone/>
            </a:pPr>
            <a:r>
              <a:rPr lang="en-US" sz="2800" b="1" dirty="0" smtClean="0">
                <a:solidFill>
                  <a:srgbClr val="66FF99"/>
                </a:solidFill>
              </a:rPr>
              <a:t>Fate of thrombus:</a:t>
            </a:r>
            <a:endParaRPr lang="en-US" sz="2800" b="1" dirty="0" smtClean="0">
              <a:solidFill>
                <a:srgbClr val="66FF99"/>
              </a:solidFill>
            </a:endParaRPr>
          </a:p>
          <a:p>
            <a:pPr algn="just">
              <a:lnSpc>
                <a:spcPct val="160000"/>
              </a:lnSpc>
              <a:spcBef>
                <a:spcPts val="0"/>
              </a:spcBef>
              <a:buNone/>
            </a:pPr>
            <a:r>
              <a:rPr lang="en-US" sz="2400" dirty="0" smtClean="0">
                <a:solidFill>
                  <a:srgbClr val="FFFF00"/>
                </a:solidFill>
              </a:rPr>
              <a:t>1. </a:t>
            </a:r>
            <a:r>
              <a:rPr lang="en-US" sz="2400" dirty="0" smtClean="0">
                <a:solidFill>
                  <a:schemeClr val="tx1"/>
                </a:solidFill>
              </a:rPr>
              <a:t>Propagation of the thrombus leading to obstruction of the lumen of the involved vessel.</a:t>
            </a:r>
            <a:endParaRPr lang="en-US" sz="2400" dirty="0" smtClean="0">
              <a:solidFill>
                <a:schemeClr val="tx1"/>
              </a:solidFill>
            </a:endParaRPr>
          </a:p>
          <a:p>
            <a:pPr algn="just">
              <a:lnSpc>
                <a:spcPct val="160000"/>
              </a:lnSpc>
              <a:spcBef>
                <a:spcPts val="0"/>
              </a:spcBef>
              <a:buNone/>
            </a:pPr>
            <a:r>
              <a:rPr lang="en-US" sz="2400" dirty="0" smtClean="0">
                <a:solidFill>
                  <a:srgbClr val="FFFF00"/>
                </a:solidFill>
              </a:rPr>
              <a:t>2. </a:t>
            </a:r>
            <a:r>
              <a:rPr lang="en-US" sz="2400" dirty="0" err="1" smtClean="0">
                <a:solidFill>
                  <a:schemeClr val="tx1"/>
                </a:solidFill>
              </a:rPr>
              <a:t>Embolisation</a:t>
            </a:r>
            <a:endParaRPr lang="en-US" sz="2400" dirty="0" smtClean="0">
              <a:solidFill>
                <a:schemeClr val="tx1"/>
              </a:solidFill>
            </a:endParaRPr>
          </a:p>
          <a:p>
            <a:pPr algn="just">
              <a:lnSpc>
                <a:spcPct val="160000"/>
              </a:lnSpc>
              <a:spcBef>
                <a:spcPts val="0"/>
              </a:spcBef>
              <a:buNone/>
            </a:pPr>
            <a:r>
              <a:rPr lang="en-US" sz="2400" dirty="0" smtClean="0">
                <a:solidFill>
                  <a:srgbClr val="FFFF00"/>
                </a:solidFill>
              </a:rPr>
              <a:t>3. </a:t>
            </a:r>
            <a:r>
              <a:rPr lang="en-US" sz="2400" dirty="0" smtClean="0">
                <a:solidFill>
                  <a:schemeClr val="tx1"/>
                </a:solidFill>
              </a:rPr>
              <a:t>Dissolution due to endogenous </a:t>
            </a:r>
            <a:r>
              <a:rPr lang="en-US" sz="2400" dirty="0" err="1" smtClean="0">
                <a:solidFill>
                  <a:schemeClr val="tx1"/>
                </a:solidFill>
              </a:rPr>
              <a:t>fibrinolytic</a:t>
            </a:r>
            <a:r>
              <a:rPr lang="en-US" sz="2400" dirty="0" smtClean="0">
                <a:solidFill>
                  <a:schemeClr val="tx1"/>
                </a:solidFill>
              </a:rPr>
              <a:t> activity</a:t>
            </a:r>
            <a:endParaRPr lang="en-US" sz="2400" dirty="0" smtClean="0">
              <a:solidFill>
                <a:schemeClr val="tx1"/>
              </a:solidFill>
            </a:endParaRPr>
          </a:p>
          <a:p>
            <a:pPr algn="just">
              <a:lnSpc>
                <a:spcPct val="160000"/>
              </a:lnSpc>
              <a:spcBef>
                <a:spcPts val="0"/>
              </a:spcBef>
              <a:buNone/>
            </a:pPr>
            <a:r>
              <a:rPr lang="en-US" sz="2400" dirty="0" smtClean="0">
                <a:solidFill>
                  <a:srgbClr val="FFFF00"/>
                </a:solidFill>
              </a:rPr>
              <a:t>4. </a:t>
            </a:r>
            <a:r>
              <a:rPr lang="en-US" sz="2400" dirty="0" smtClean="0">
                <a:solidFill>
                  <a:schemeClr val="tx1"/>
                </a:solidFill>
              </a:rPr>
              <a:t>Organization or </a:t>
            </a:r>
            <a:r>
              <a:rPr lang="en-US" sz="2400" dirty="0" err="1" smtClean="0">
                <a:solidFill>
                  <a:schemeClr val="tx1"/>
                </a:solidFill>
              </a:rPr>
              <a:t>recanalisation</a:t>
            </a:r>
            <a:r>
              <a:rPr lang="en-US" sz="2400" dirty="0" smtClean="0">
                <a:solidFill>
                  <a:schemeClr val="tx1"/>
                </a:solidFill>
              </a:rPr>
              <a:t> leading to secondary changes to the venous wall and manifest as Chronic Venous Ischemia.</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2" descr="C:\Documents and Settings\USER\Desktop\Varicose veins\deep_vein_thrombosis.jpg"/>
          <p:cNvPicPr>
            <a:picLocks noChangeAspect="1" noChangeArrowheads="1"/>
          </p:cNvPicPr>
          <p:nvPr/>
        </p:nvPicPr>
        <p:blipFill>
          <a:blip r:embed="rId1"/>
          <a:srcRect/>
          <a:stretch>
            <a:fillRect/>
          </a:stretch>
        </p:blipFill>
        <p:spPr bwMode="auto">
          <a:xfrm>
            <a:off x="1295400" y="234043"/>
            <a:ext cx="6629400" cy="6471557"/>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C:\Documents and Settings\USER\Desktop\Varicose veins\Deep_vein_thrombosis_lg.jpg"/>
          <p:cNvPicPr>
            <a:picLocks noChangeAspect="1" noChangeArrowheads="1"/>
          </p:cNvPicPr>
          <p:nvPr/>
        </p:nvPicPr>
        <p:blipFill>
          <a:blip r:embed="rId1"/>
          <a:srcRect/>
          <a:stretch>
            <a:fillRect/>
          </a:stretch>
        </p:blipFill>
        <p:spPr bwMode="auto">
          <a:xfrm>
            <a:off x="1752600" y="228600"/>
            <a:ext cx="5859482" cy="4799789"/>
          </a:xfrm>
          <a:prstGeom prst="rect">
            <a:avLst/>
          </a:prstGeom>
          <a:noFill/>
        </p:spPr>
      </p:pic>
      <p:sp>
        <p:nvSpPr>
          <p:cNvPr id="5" name="TextBox 4"/>
          <p:cNvSpPr txBox="1"/>
          <p:nvPr/>
        </p:nvSpPr>
        <p:spPr>
          <a:xfrm>
            <a:off x="1143000" y="5486400"/>
            <a:ext cx="7162800" cy="584775"/>
          </a:xfrm>
          <a:prstGeom prst="rect">
            <a:avLst/>
          </a:prstGeom>
          <a:noFill/>
        </p:spPr>
        <p:txBody>
          <a:bodyPr wrap="square" rtlCol="0">
            <a:spAutoFit/>
          </a:bodyPr>
          <a:lstStyle/>
          <a:p>
            <a:pPr algn="ctr"/>
            <a:r>
              <a:rPr lang="en-US" sz="3200" b="1" dirty="0" smtClean="0">
                <a:solidFill>
                  <a:srgbClr val="FFFF00"/>
                </a:solidFill>
              </a:rPr>
              <a:t>FATE OF THROMBUS - EMBOLISM</a:t>
            </a:r>
            <a:endParaRPr lang="en-US" sz="3200" b="1" dirty="0">
              <a:solidFill>
                <a:srgbClr val="FFFF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fontScale="70000" lnSpcReduction="20000"/>
          </a:bodyPr>
          <a:lstStyle/>
          <a:p>
            <a:pPr algn="just">
              <a:lnSpc>
                <a:spcPct val="170000"/>
              </a:lnSpc>
              <a:spcBef>
                <a:spcPts val="0"/>
              </a:spcBef>
              <a:buNone/>
            </a:pPr>
            <a:r>
              <a:rPr lang="en-US" sz="4000" b="1" dirty="0" smtClean="0">
                <a:solidFill>
                  <a:srgbClr val="FFFF00"/>
                </a:solidFill>
              </a:rPr>
              <a:t>Clinical Features:</a:t>
            </a:r>
            <a:endParaRPr lang="en-US" sz="4000" b="1" dirty="0" smtClean="0">
              <a:solidFill>
                <a:srgbClr val="FFFF00"/>
              </a:solidFill>
            </a:endParaRPr>
          </a:p>
          <a:p>
            <a:pPr algn="just">
              <a:lnSpc>
                <a:spcPct val="170000"/>
              </a:lnSpc>
              <a:spcBef>
                <a:spcPts val="0"/>
              </a:spcBef>
            </a:pPr>
            <a:r>
              <a:rPr lang="en-US" dirty="0" smtClean="0">
                <a:solidFill>
                  <a:schemeClr val="tx1"/>
                </a:solidFill>
              </a:rPr>
              <a:t>Fever is the earliest and common symptom.  Pain and swelling in the calf and thigh, commonly associated with fever.  </a:t>
            </a:r>
            <a:endParaRPr lang="en-US" dirty="0" smtClean="0">
              <a:solidFill>
                <a:schemeClr val="tx1"/>
              </a:solidFill>
            </a:endParaRPr>
          </a:p>
          <a:p>
            <a:pPr algn="just">
              <a:lnSpc>
                <a:spcPct val="170000"/>
              </a:lnSpc>
              <a:spcBef>
                <a:spcPts val="0"/>
              </a:spcBef>
              <a:buNone/>
            </a:pPr>
            <a:r>
              <a:rPr lang="en-US" dirty="0" smtClean="0">
                <a:solidFill>
                  <a:schemeClr val="tx1"/>
                </a:solidFill>
              </a:rPr>
              <a:t>Positive Homan’s sign:</a:t>
            </a:r>
            <a:endParaRPr lang="en-US" dirty="0" smtClean="0">
              <a:solidFill>
                <a:schemeClr val="tx1"/>
              </a:solidFill>
            </a:endParaRPr>
          </a:p>
          <a:p>
            <a:pPr algn="just">
              <a:lnSpc>
                <a:spcPct val="170000"/>
              </a:lnSpc>
              <a:spcBef>
                <a:spcPts val="0"/>
              </a:spcBef>
            </a:pPr>
            <a:r>
              <a:rPr lang="en-US" dirty="0" smtClean="0">
                <a:solidFill>
                  <a:schemeClr val="tx1"/>
                </a:solidFill>
              </a:rPr>
              <a:t>Passive forceful </a:t>
            </a:r>
            <a:r>
              <a:rPr lang="en-US" dirty="0" err="1" smtClean="0">
                <a:solidFill>
                  <a:schemeClr val="tx1"/>
                </a:solidFill>
              </a:rPr>
              <a:t>dorsiflexion</a:t>
            </a:r>
            <a:r>
              <a:rPr lang="en-US" dirty="0" smtClean="0">
                <a:solidFill>
                  <a:schemeClr val="tx1"/>
                </a:solidFill>
              </a:rPr>
              <a:t> of the foot with extended knee will cause tenderness in the calf.  Positive Homan’s sign is confirmative sign of DVT; but absence of Homan’s sign is not a reliable indicator of absence of DVT.</a:t>
            </a:r>
            <a:endParaRPr lang="en-US" dirty="0" smtClean="0">
              <a:solidFill>
                <a:schemeClr val="tx1"/>
              </a:solidFill>
            </a:endParaRPr>
          </a:p>
          <a:p>
            <a:pPr algn="just">
              <a:lnSpc>
                <a:spcPct val="170000"/>
              </a:lnSpc>
              <a:spcBef>
                <a:spcPts val="0"/>
              </a:spcBef>
              <a:buNone/>
            </a:pPr>
            <a:r>
              <a:rPr lang="en-US" dirty="0" err="1" smtClean="0">
                <a:solidFill>
                  <a:srgbClr val="66FF99"/>
                </a:solidFill>
              </a:rPr>
              <a:t>Mose’s</a:t>
            </a:r>
            <a:r>
              <a:rPr lang="en-US" dirty="0" smtClean="0">
                <a:solidFill>
                  <a:srgbClr val="66FF99"/>
                </a:solidFill>
              </a:rPr>
              <a:t> sign: </a:t>
            </a:r>
            <a:r>
              <a:rPr lang="en-US" dirty="0" smtClean="0">
                <a:solidFill>
                  <a:schemeClr val="tx1"/>
                </a:solidFill>
              </a:rPr>
              <a:t> </a:t>
            </a:r>
            <a:endParaRPr lang="en-US" dirty="0" smtClean="0">
              <a:solidFill>
                <a:schemeClr val="tx1"/>
              </a:solidFill>
            </a:endParaRPr>
          </a:p>
          <a:p>
            <a:pPr algn="just">
              <a:lnSpc>
                <a:spcPct val="170000"/>
              </a:lnSpc>
              <a:spcBef>
                <a:spcPts val="0"/>
              </a:spcBef>
            </a:pPr>
            <a:r>
              <a:rPr lang="en-US" dirty="0" smtClean="0">
                <a:solidFill>
                  <a:schemeClr val="tx1"/>
                </a:solidFill>
              </a:rPr>
              <a:t>Gentle squeezing of lower part of the calf from side-to-side is painful.  Gentleness is very important otherwise it may dislodge a thrombus to form an embolus.</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36637"/>
            <a:ext cx="8229600" cy="4525963"/>
          </a:xfrm>
        </p:spPr>
        <p:txBody>
          <a:bodyPr>
            <a:normAutofit fontScale="70000" lnSpcReduction="20000"/>
          </a:bodyPr>
          <a:lstStyle/>
          <a:p>
            <a:pPr algn="just">
              <a:lnSpc>
                <a:spcPct val="160000"/>
              </a:lnSpc>
              <a:spcBef>
                <a:spcPts val="0"/>
              </a:spcBef>
              <a:buNone/>
            </a:pPr>
            <a:r>
              <a:rPr lang="en-US" sz="3400" b="1" dirty="0" err="1" smtClean="0">
                <a:solidFill>
                  <a:srgbClr val="66FF99"/>
                </a:solidFill>
              </a:rPr>
              <a:t>Neuhof’s</a:t>
            </a:r>
            <a:r>
              <a:rPr lang="en-US" sz="3400" b="1" dirty="0" smtClean="0">
                <a:solidFill>
                  <a:srgbClr val="66FF99"/>
                </a:solidFill>
              </a:rPr>
              <a:t> sign: </a:t>
            </a:r>
            <a:endParaRPr lang="en-US" sz="3400" b="1" dirty="0" smtClean="0">
              <a:solidFill>
                <a:srgbClr val="66FF99"/>
              </a:solidFill>
            </a:endParaRPr>
          </a:p>
          <a:p>
            <a:pPr algn="just">
              <a:lnSpc>
                <a:spcPct val="160000"/>
              </a:lnSpc>
              <a:spcBef>
                <a:spcPts val="0"/>
              </a:spcBef>
            </a:pPr>
            <a:r>
              <a:rPr lang="en-US" dirty="0" smtClean="0">
                <a:solidFill>
                  <a:schemeClr val="tx1"/>
                </a:solidFill>
              </a:rPr>
              <a:t>Thickening and deep tenderness is elicited while palpating deep in calf muscles.</a:t>
            </a:r>
            <a:endParaRPr lang="en-US" dirty="0" smtClean="0">
              <a:solidFill>
                <a:schemeClr val="tx1"/>
              </a:solidFill>
            </a:endParaRPr>
          </a:p>
          <a:p>
            <a:pPr algn="just">
              <a:lnSpc>
                <a:spcPct val="160000"/>
              </a:lnSpc>
              <a:spcBef>
                <a:spcPts val="0"/>
              </a:spcBef>
              <a:buNone/>
            </a:pPr>
            <a:r>
              <a:rPr lang="en-US" b="1" dirty="0" smtClean="0">
                <a:solidFill>
                  <a:srgbClr val="66FF99"/>
                </a:solidFill>
              </a:rPr>
              <a:t>Linton’s test:  </a:t>
            </a:r>
            <a:endParaRPr lang="en-US" b="1" dirty="0" smtClean="0">
              <a:solidFill>
                <a:srgbClr val="66FF99"/>
              </a:solidFill>
            </a:endParaRPr>
          </a:p>
          <a:p>
            <a:pPr algn="just">
              <a:lnSpc>
                <a:spcPct val="160000"/>
              </a:lnSpc>
              <a:spcBef>
                <a:spcPts val="0"/>
              </a:spcBef>
            </a:pPr>
            <a:r>
              <a:rPr lang="en-US" dirty="0" smtClean="0">
                <a:solidFill>
                  <a:schemeClr val="tx1"/>
                </a:solidFill>
              </a:rPr>
              <a:t>After applying proximal tourniquet: with elevation after walk; superficial veins are still prominent.  Most often, DVT is asymptomatic (60%) and presents suddenly with features of pulmonary embolism like chest pain, breathlessness and </a:t>
            </a:r>
            <a:r>
              <a:rPr lang="en-US" dirty="0" err="1" smtClean="0">
                <a:solidFill>
                  <a:schemeClr val="tx1"/>
                </a:solidFill>
              </a:rPr>
              <a:t>haemoptysis</a:t>
            </a:r>
            <a:r>
              <a:rPr lang="en-US" dirty="0" smtClean="0">
                <a:solidFill>
                  <a:schemeClr val="tx1"/>
                </a:solidFill>
              </a:rPr>
              <a:t>.</a:t>
            </a:r>
            <a:endParaRPr lang="en-US" dirty="0" smtClean="0">
              <a:solidFill>
                <a:schemeClr val="tx1"/>
              </a:solidFill>
            </a:endParaRPr>
          </a:p>
          <a:p>
            <a:pPr algn="just">
              <a:lnSpc>
                <a:spcPct val="160000"/>
              </a:lnSpc>
              <a:spcBef>
                <a:spcPts val="0"/>
              </a:spcBef>
            </a:pPr>
            <a:endParaRPr lang="en-US" dirty="0">
              <a:solidFill>
                <a:schemeClr val="tx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867400"/>
          </a:xfrm>
        </p:spPr>
        <p:txBody>
          <a:bodyPr>
            <a:normAutofit fontScale="70000" lnSpcReduction="20000"/>
          </a:bodyPr>
          <a:lstStyle/>
          <a:p>
            <a:pPr algn="just">
              <a:lnSpc>
                <a:spcPct val="170000"/>
              </a:lnSpc>
              <a:spcBef>
                <a:spcPts val="0"/>
              </a:spcBef>
              <a:buNone/>
            </a:pPr>
            <a:r>
              <a:rPr lang="en-US" sz="4000" b="1" dirty="0" smtClean="0">
                <a:solidFill>
                  <a:srgbClr val="66FF99"/>
                </a:solidFill>
              </a:rPr>
              <a:t>INVESTIGATIONS:</a:t>
            </a:r>
            <a:endParaRPr lang="en-US" sz="4000" b="1" dirty="0" smtClean="0">
              <a:solidFill>
                <a:srgbClr val="66FF99"/>
              </a:solidFill>
            </a:endParaRPr>
          </a:p>
          <a:p>
            <a:pPr algn="just">
              <a:lnSpc>
                <a:spcPct val="170000"/>
              </a:lnSpc>
              <a:spcBef>
                <a:spcPts val="0"/>
              </a:spcBef>
            </a:pPr>
            <a:r>
              <a:rPr lang="en-US" dirty="0" smtClean="0">
                <a:solidFill>
                  <a:schemeClr val="tx1"/>
                </a:solidFill>
              </a:rPr>
              <a:t>Venous Doppler, Duplex scanning, </a:t>
            </a:r>
            <a:r>
              <a:rPr lang="en-US" dirty="0" err="1" smtClean="0">
                <a:solidFill>
                  <a:schemeClr val="tx1"/>
                </a:solidFill>
              </a:rPr>
              <a:t>Venogram</a:t>
            </a:r>
            <a:r>
              <a:rPr lang="en-US" dirty="0" smtClean="0">
                <a:solidFill>
                  <a:schemeClr val="tx1"/>
                </a:solidFill>
              </a:rPr>
              <a:t>, Radioactive I</a:t>
            </a:r>
            <a:r>
              <a:rPr lang="en-US" baseline="30000" dirty="0" smtClean="0">
                <a:solidFill>
                  <a:schemeClr val="tx1"/>
                </a:solidFill>
              </a:rPr>
              <a:t>125</a:t>
            </a:r>
            <a:r>
              <a:rPr lang="en-US" dirty="0" smtClean="0">
                <a:solidFill>
                  <a:schemeClr val="tx1"/>
                </a:solidFill>
              </a:rPr>
              <a:t> fibrinogen study, </a:t>
            </a:r>
            <a:r>
              <a:rPr lang="en-US" dirty="0" err="1" smtClean="0">
                <a:solidFill>
                  <a:schemeClr val="tx1"/>
                </a:solidFill>
              </a:rPr>
              <a:t>haemogram</a:t>
            </a:r>
            <a:r>
              <a:rPr lang="en-US" dirty="0" smtClean="0">
                <a:solidFill>
                  <a:schemeClr val="tx1"/>
                </a:solidFill>
              </a:rPr>
              <a:t> with platelet count, MR </a:t>
            </a:r>
            <a:r>
              <a:rPr lang="en-US" dirty="0" err="1" smtClean="0">
                <a:solidFill>
                  <a:schemeClr val="tx1"/>
                </a:solidFill>
              </a:rPr>
              <a:t>venography</a:t>
            </a:r>
            <a:r>
              <a:rPr lang="en-US" dirty="0" smtClean="0">
                <a:solidFill>
                  <a:schemeClr val="tx1"/>
                </a:solidFill>
              </a:rPr>
              <a:t>.</a:t>
            </a:r>
            <a:endParaRPr lang="en-US" dirty="0" smtClean="0">
              <a:solidFill>
                <a:schemeClr val="tx1"/>
              </a:solidFill>
            </a:endParaRPr>
          </a:p>
          <a:p>
            <a:pPr algn="just">
              <a:lnSpc>
                <a:spcPct val="170000"/>
              </a:lnSpc>
              <a:spcBef>
                <a:spcPts val="0"/>
              </a:spcBef>
              <a:buNone/>
            </a:pPr>
            <a:r>
              <a:rPr lang="en-US" b="1" dirty="0" smtClean="0">
                <a:solidFill>
                  <a:srgbClr val="FFCCFF"/>
                </a:solidFill>
              </a:rPr>
              <a:t>Treatment:</a:t>
            </a:r>
            <a:endParaRPr lang="en-US" b="1" dirty="0" smtClean="0">
              <a:solidFill>
                <a:srgbClr val="FFCCFF"/>
              </a:solidFill>
            </a:endParaRPr>
          </a:p>
          <a:p>
            <a:pPr algn="just">
              <a:lnSpc>
                <a:spcPct val="170000"/>
              </a:lnSpc>
              <a:spcBef>
                <a:spcPts val="0"/>
              </a:spcBef>
              <a:buNone/>
            </a:pPr>
            <a:r>
              <a:rPr lang="en-US" b="1" dirty="0" smtClean="0">
                <a:solidFill>
                  <a:schemeClr val="tx1"/>
                </a:solidFill>
              </a:rPr>
              <a:t>1. </a:t>
            </a:r>
            <a:r>
              <a:rPr lang="en-US" dirty="0" smtClean="0">
                <a:solidFill>
                  <a:schemeClr val="tx1"/>
                </a:solidFill>
              </a:rPr>
              <a:t>Thrombolytic therapy  - </a:t>
            </a:r>
            <a:r>
              <a:rPr lang="en-US" dirty="0" err="1" smtClean="0">
                <a:solidFill>
                  <a:schemeClr val="tx1"/>
                </a:solidFill>
              </a:rPr>
              <a:t>Strepto</a:t>
            </a:r>
            <a:r>
              <a:rPr lang="en-US" dirty="0" smtClean="0">
                <a:solidFill>
                  <a:schemeClr val="tx1"/>
                </a:solidFill>
              </a:rPr>
              <a:t> </a:t>
            </a:r>
            <a:r>
              <a:rPr lang="en-US" dirty="0" err="1" smtClean="0">
                <a:solidFill>
                  <a:schemeClr val="tx1"/>
                </a:solidFill>
              </a:rPr>
              <a:t>kinase</a:t>
            </a:r>
            <a:r>
              <a:rPr lang="en-US" dirty="0" smtClean="0">
                <a:solidFill>
                  <a:schemeClr val="tx1"/>
                </a:solidFill>
              </a:rPr>
              <a:t> or </a:t>
            </a:r>
            <a:r>
              <a:rPr lang="en-US" dirty="0" err="1" smtClean="0">
                <a:solidFill>
                  <a:schemeClr val="tx1"/>
                </a:solidFill>
              </a:rPr>
              <a:t>urokinase</a:t>
            </a:r>
            <a:r>
              <a:rPr lang="en-US" dirty="0" smtClean="0">
                <a:solidFill>
                  <a:schemeClr val="tx1"/>
                </a:solidFill>
              </a:rPr>
              <a:t>.  These drugs are given either systemically or catheter defected intra-clot infusion.</a:t>
            </a:r>
            <a:endParaRPr lang="en-US" dirty="0" smtClean="0">
              <a:solidFill>
                <a:schemeClr val="tx1"/>
              </a:solidFill>
            </a:endParaRPr>
          </a:p>
          <a:p>
            <a:pPr algn="just">
              <a:lnSpc>
                <a:spcPct val="170000"/>
              </a:lnSpc>
              <a:spcBef>
                <a:spcPts val="0"/>
              </a:spcBef>
              <a:buNone/>
            </a:pPr>
            <a:r>
              <a:rPr lang="en-US" b="1" dirty="0" smtClean="0">
                <a:solidFill>
                  <a:schemeClr val="tx1"/>
                </a:solidFill>
              </a:rPr>
              <a:t>2. </a:t>
            </a:r>
            <a:r>
              <a:rPr lang="en-US" dirty="0" smtClean="0">
                <a:solidFill>
                  <a:schemeClr val="tx1"/>
                </a:solidFill>
              </a:rPr>
              <a:t>Venous </a:t>
            </a:r>
            <a:r>
              <a:rPr lang="en-US" dirty="0" err="1" smtClean="0">
                <a:solidFill>
                  <a:schemeClr val="tx1"/>
                </a:solidFill>
              </a:rPr>
              <a:t>thrombectomy</a:t>
            </a:r>
            <a:r>
              <a:rPr lang="en-US" dirty="0" smtClean="0">
                <a:solidFill>
                  <a:schemeClr val="tx1"/>
                </a:solidFill>
              </a:rPr>
              <a:t> in life threatening thrombosis.</a:t>
            </a:r>
            <a:endParaRPr lang="en-US" dirty="0" smtClean="0">
              <a:solidFill>
                <a:schemeClr val="tx1"/>
              </a:solidFill>
            </a:endParaRPr>
          </a:p>
          <a:p>
            <a:pPr algn="just">
              <a:lnSpc>
                <a:spcPct val="170000"/>
              </a:lnSpc>
              <a:spcBef>
                <a:spcPts val="0"/>
              </a:spcBef>
              <a:buNone/>
            </a:pPr>
            <a:r>
              <a:rPr lang="en-US" b="1" dirty="0" smtClean="0">
                <a:solidFill>
                  <a:schemeClr val="tx1"/>
                </a:solidFill>
              </a:rPr>
              <a:t>3</a:t>
            </a:r>
            <a:r>
              <a:rPr lang="en-US" dirty="0" smtClean="0">
                <a:solidFill>
                  <a:schemeClr val="tx1"/>
                </a:solidFill>
              </a:rPr>
              <a:t>. Inferior Vena Cava(IVC) filters -  Reduces the rate of pulmonary embolism.</a:t>
            </a:r>
            <a:endParaRPr lang="en-US" dirty="0" smtClean="0">
              <a:solidFill>
                <a:schemeClr val="tx1"/>
              </a:solidFill>
            </a:endParaRPr>
          </a:p>
          <a:p>
            <a:pPr algn="just">
              <a:lnSpc>
                <a:spcPct val="170000"/>
              </a:lnSpc>
              <a:spcBef>
                <a:spcPts val="0"/>
              </a:spcBef>
            </a:pPr>
            <a:endParaRPr lang="en-US" dirty="0" smtClean="0">
              <a:solidFill>
                <a:schemeClr val="tx1"/>
              </a:solidFill>
            </a:endParaRPr>
          </a:p>
          <a:p>
            <a:pPr algn="just">
              <a:lnSpc>
                <a:spcPct val="170000"/>
              </a:lnSpc>
              <a:spcBef>
                <a:spcPts val="0"/>
              </a:spcBef>
            </a:pPr>
            <a:endParaRPr lang="en-US" dirty="0" smtClean="0">
              <a:solidFill>
                <a:schemeClr val="tx1"/>
              </a:solidFill>
            </a:endParaRPr>
          </a:p>
          <a:p>
            <a:pPr algn="just">
              <a:lnSpc>
                <a:spcPct val="170000"/>
              </a:lnSpc>
              <a:spcBef>
                <a:spcPts val="0"/>
              </a:spcBef>
              <a:buNone/>
            </a:pPr>
            <a:endParaRPr lang="en-US" dirty="0">
              <a:solidFill>
                <a:schemeClr val="tx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normAutofit/>
          </a:bodyPr>
          <a:lstStyle/>
          <a:p>
            <a:pPr algn="just">
              <a:lnSpc>
                <a:spcPct val="150000"/>
              </a:lnSpc>
              <a:spcBef>
                <a:spcPts val="0"/>
              </a:spcBef>
              <a:buNone/>
            </a:pPr>
            <a:r>
              <a:rPr lang="en-US" sz="2800" b="1" dirty="0" smtClean="0">
                <a:solidFill>
                  <a:srgbClr val="66FF99"/>
                </a:solidFill>
              </a:rPr>
              <a:t>Prophylaxis:  </a:t>
            </a:r>
            <a:endParaRPr lang="en-US" sz="2800" b="1" dirty="0" smtClean="0">
              <a:solidFill>
                <a:srgbClr val="66FF99"/>
              </a:solidFill>
            </a:endParaRPr>
          </a:p>
          <a:p>
            <a:pPr algn="just">
              <a:lnSpc>
                <a:spcPct val="150000"/>
              </a:lnSpc>
              <a:spcBef>
                <a:spcPts val="0"/>
              </a:spcBef>
            </a:pPr>
            <a:r>
              <a:rPr lang="en-US" sz="2600" dirty="0" err="1" smtClean="0">
                <a:solidFill>
                  <a:schemeClr val="tx1"/>
                </a:solidFill>
              </a:rPr>
              <a:t>Thromboprophylaxis</a:t>
            </a:r>
            <a:r>
              <a:rPr lang="en-US" sz="2600" dirty="0" smtClean="0">
                <a:solidFill>
                  <a:schemeClr val="tx1"/>
                </a:solidFill>
              </a:rPr>
              <a:t> is achieved by administering either conventional heparin or </a:t>
            </a:r>
            <a:r>
              <a:rPr lang="en-US" sz="2600" dirty="0" smtClean="0">
                <a:solidFill>
                  <a:srgbClr val="FFCCFF"/>
                </a:solidFill>
              </a:rPr>
              <a:t>LMWH.</a:t>
            </a:r>
            <a:r>
              <a:rPr lang="en-US" sz="2600" dirty="0" smtClean="0">
                <a:solidFill>
                  <a:schemeClr val="tx1"/>
                </a:solidFill>
              </a:rPr>
              <a:t>  Prevention is the key word in the management of </a:t>
            </a:r>
            <a:r>
              <a:rPr lang="en-US" sz="2600" dirty="0" smtClean="0">
                <a:solidFill>
                  <a:srgbClr val="FFCCFF"/>
                </a:solidFill>
              </a:rPr>
              <a:t>DVT</a:t>
            </a:r>
            <a:r>
              <a:rPr lang="en-US" sz="2600" dirty="0" smtClean="0">
                <a:solidFill>
                  <a:schemeClr val="tx1"/>
                </a:solidFill>
              </a:rPr>
              <a:t> rather than treatment.</a:t>
            </a:r>
            <a:endParaRPr lang="en-US" sz="2600" dirty="0" smtClean="0">
              <a:solidFill>
                <a:schemeClr val="tx1"/>
              </a:solidFill>
            </a:endParaRPr>
          </a:p>
          <a:p>
            <a:pPr algn="just">
              <a:lnSpc>
                <a:spcPct val="150000"/>
              </a:lnSpc>
              <a:spcBef>
                <a:spcPts val="0"/>
              </a:spcBef>
            </a:pPr>
            <a:r>
              <a:rPr lang="en-US" sz="2600" dirty="0" smtClean="0">
                <a:solidFill>
                  <a:schemeClr val="tx1"/>
                </a:solidFill>
              </a:rPr>
              <a:t>Intermittent pneumatic compression of the cough through the operation, maintains the blood flow in lower limbs.  </a:t>
            </a:r>
            <a:endParaRPr lang="en-US" sz="2600" dirty="0" smtClean="0">
              <a:solidFill>
                <a:schemeClr val="tx1"/>
              </a:solidFill>
            </a:endParaRPr>
          </a:p>
          <a:p>
            <a:pPr algn="just">
              <a:lnSpc>
                <a:spcPct val="150000"/>
              </a:lnSpc>
              <a:spcBef>
                <a:spcPts val="0"/>
              </a:spcBef>
            </a:pPr>
            <a:endParaRPr lang="en-US" sz="2600" dirty="0">
              <a:solidFill>
                <a:schemeClr val="tx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838200" y="2557552"/>
            <a:ext cx="7696200" cy="1862048"/>
          </a:xfrm>
          <a:prstGeom prst="rect">
            <a:avLst/>
          </a:prstGeom>
          <a:solidFill>
            <a:srgbClr val="FFFF00"/>
          </a:solidFill>
          <a:ln>
            <a:solidFill>
              <a:srgbClr val="FF0000"/>
            </a:solidFill>
          </a:ln>
          <a:effectLst>
            <a:glow rad="228600">
              <a:schemeClr val="accent2">
                <a:satMod val="175000"/>
                <a:alpha val="40000"/>
              </a:schemeClr>
            </a:glow>
          </a:effectLst>
        </p:spPr>
        <p:txBody>
          <a:bodyPr wrap="square" rtlCol="0">
            <a:prstTxWarp prst="textStop">
              <a:avLst/>
            </a:prstTxWarp>
            <a:spAutoFit/>
          </a:bodyPr>
          <a:lstStyle/>
          <a:p>
            <a:r>
              <a:rPr lang="en-US" sz="9600" b="1" dirty="0" smtClean="0">
                <a:ln w="19050">
                  <a:solidFill>
                    <a:srgbClr val="C00000"/>
                  </a:solidFill>
                  <a:prstDash val="solid"/>
                </a:ln>
                <a:solidFill>
                  <a:schemeClr val="accent3"/>
                </a:solidFill>
                <a:effectLst>
                  <a:outerShdw blurRad="50000" dist="50800" dir="7500000" algn="tl">
                    <a:srgbClr val="000000">
                      <a:shade val="5000"/>
                      <a:alpha val="35000"/>
                    </a:srgbClr>
                  </a:outerShdw>
                </a:effectLst>
              </a:rPr>
              <a:t>THANK YOU</a:t>
            </a:r>
            <a:endParaRPr lang="en-US" sz="9600" b="1" dirty="0">
              <a:ln w="19050">
                <a:solidFill>
                  <a:srgbClr val="C00000"/>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C:\Documents and Settings\USER\Desktop\Varicose veins\459840-459841-461809-1746536.jpg"/>
          <p:cNvPicPr>
            <a:picLocks noChangeAspect="1" noChangeArrowheads="1"/>
          </p:cNvPicPr>
          <p:nvPr/>
        </p:nvPicPr>
        <p:blipFill>
          <a:blip r:embed="rId1"/>
          <a:srcRect/>
          <a:stretch>
            <a:fillRect/>
          </a:stretch>
        </p:blipFill>
        <p:spPr bwMode="auto">
          <a:xfrm>
            <a:off x="990600" y="228600"/>
            <a:ext cx="3579813" cy="6400800"/>
          </a:xfrm>
          <a:prstGeom prst="rect">
            <a:avLst/>
          </a:prstGeom>
          <a:noFill/>
        </p:spPr>
      </p:pic>
      <p:sp>
        <p:nvSpPr>
          <p:cNvPr id="5" name="TextBox 4"/>
          <p:cNvSpPr txBox="1"/>
          <p:nvPr/>
        </p:nvSpPr>
        <p:spPr>
          <a:xfrm>
            <a:off x="4953000" y="2590800"/>
            <a:ext cx="3200400" cy="1938992"/>
          </a:xfrm>
          <a:prstGeom prst="rect">
            <a:avLst/>
          </a:prstGeom>
          <a:noFill/>
        </p:spPr>
        <p:txBody>
          <a:bodyPr wrap="square" rtlCol="0">
            <a:spAutoFit/>
          </a:bodyPr>
          <a:lstStyle/>
          <a:p>
            <a:pPr algn="ctr"/>
            <a:r>
              <a:rPr lang="en-US" sz="6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DEEP VEINS</a:t>
            </a:r>
            <a:endParaRPr lang="en-US" sz="6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12837"/>
            <a:ext cx="8229600" cy="4525963"/>
          </a:xfrm>
        </p:spPr>
        <p:txBody>
          <a:bodyPr>
            <a:normAutofit/>
          </a:bodyPr>
          <a:lstStyle/>
          <a:p>
            <a:pPr algn="just">
              <a:lnSpc>
                <a:spcPct val="150000"/>
              </a:lnSpc>
              <a:spcBef>
                <a:spcPts val="0"/>
              </a:spcBef>
              <a:buNone/>
            </a:pPr>
            <a:r>
              <a:rPr lang="en-US" sz="2800" b="1" dirty="0" smtClean="0">
                <a:solidFill>
                  <a:srgbClr val="66FF99"/>
                </a:solidFill>
              </a:rPr>
              <a:t>Characteristic features of deep veins:</a:t>
            </a:r>
            <a:endParaRPr lang="en-US" sz="2800" b="1" dirty="0" smtClean="0">
              <a:solidFill>
                <a:srgbClr val="66FF99"/>
              </a:solidFill>
            </a:endParaRPr>
          </a:p>
          <a:p>
            <a:pPr marL="514350" indent="-514350" algn="just">
              <a:lnSpc>
                <a:spcPct val="150000"/>
              </a:lnSpc>
              <a:spcBef>
                <a:spcPts val="0"/>
              </a:spcBef>
              <a:buAutoNum type="arabicPeriod"/>
            </a:pPr>
            <a:r>
              <a:rPr lang="en-US" sz="2600" dirty="0" smtClean="0">
                <a:solidFill>
                  <a:schemeClr val="tx1"/>
                </a:solidFill>
              </a:rPr>
              <a:t>There are numerous valves which direct the flow of blood upward and prevent downward flow.</a:t>
            </a:r>
            <a:endParaRPr lang="en-US" sz="2600" dirty="0" smtClean="0">
              <a:solidFill>
                <a:schemeClr val="tx1"/>
              </a:solidFill>
            </a:endParaRPr>
          </a:p>
          <a:p>
            <a:pPr marL="514350" indent="-514350" algn="just">
              <a:lnSpc>
                <a:spcPct val="150000"/>
              </a:lnSpc>
              <a:spcBef>
                <a:spcPts val="0"/>
              </a:spcBef>
              <a:buNone/>
            </a:pPr>
            <a:r>
              <a:rPr lang="en-US" sz="2600" dirty="0" smtClean="0">
                <a:solidFill>
                  <a:schemeClr val="tx1"/>
                </a:solidFill>
              </a:rPr>
              <a:t>2. Venous </a:t>
            </a:r>
            <a:r>
              <a:rPr lang="en-US" sz="2600" dirty="0" err="1" smtClean="0">
                <a:solidFill>
                  <a:schemeClr val="tx1"/>
                </a:solidFill>
              </a:rPr>
              <a:t>plexes</a:t>
            </a:r>
            <a:r>
              <a:rPr lang="en-US" sz="2600" dirty="0" smtClean="0">
                <a:solidFill>
                  <a:schemeClr val="tx1"/>
                </a:solidFill>
              </a:rPr>
              <a:t> of </a:t>
            </a:r>
            <a:r>
              <a:rPr lang="en-US" sz="2600" dirty="0" err="1" smtClean="0">
                <a:solidFill>
                  <a:schemeClr val="tx1"/>
                </a:solidFill>
              </a:rPr>
              <a:t>soleus</a:t>
            </a:r>
            <a:r>
              <a:rPr lang="en-US" sz="2600" dirty="0" smtClean="0">
                <a:solidFill>
                  <a:schemeClr val="tx1"/>
                </a:solidFill>
              </a:rPr>
              <a:t> muscle (which are devoid of valves) and  perforating veins empty into the posterior </a:t>
            </a:r>
            <a:r>
              <a:rPr lang="en-US" sz="2600" dirty="0" err="1" smtClean="0">
                <a:solidFill>
                  <a:schemeClr val="tx1"/>
                </a:solidFill>
              </a:rPr>
              <a:t>tibial</a:t>
            </a:r>
            <a:r>
              <a:rPr lang="en-US" sz="2600" dirty="0" smtClean="0">
                <a:solidFill>
                  <a:schemeClr val="tx1"/>
                </a:solidFill>
              </a:rPr>
              <a:t> and </a:t>
            </a:r>
            <a:r>
              <a:rPr lang="en-US" sz="2600" dirty="0" err="1" smtClean="0">
                <a:solidFill>
                  <a:schemeClr val="tx1"/>
                </a:solidFill>
              </a:rPr>
              <a:t>peroneal</a:t>
            </a:r>
            <a:r>
              <a:rPr lang="en-US" sz="2600" dirty="0" smtClean="0">
                <a:solidFill>
                  <a:schemeClr val="tx1"/>
                </a:solidFill>
              </a:rPr>
              <a:t> vein.  The entry may be at the same site.  </a:t>
            </a:r>
            <a:endParaRPr lang="en-US" sz="2600" dirty="0" smtClean="0">
              <a:solidFill>
                <a:schemeClr val="tx1"/>
              </a:solidFill>
            </a:endParaRPr>
          </a:p>
          <a:p>
            <a:pPr marL="514350" indent="-514350" algn="just">
              <a:lnSpc>
                <a:spcPct val="150000"/>
              </a:lnSpc>
              <a:spcBef>
                <a:spcPts val="0"/>
              </a:spcBef>
              <a:buNone/>
            </a:pPr>
            <a:endParaRPr lang="en-US" sz="26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62600"/>
          </a:xfrm>
        </p:spPr>
        <p:txBody>
          <a:bodyPr>
            <a:noAutofit/>
          </a:bodyPr>
          <a:lstStyle/>
          <a:p>
            <a:pPr algn="just">
              <a:lnSpc>
                <a:spcPct val="150000"/>
              </a:lnSpc>
              <a:spcBef>
                <a:spcPts val="0"/>
              </a:spcBef>
              <a:buNone/>
            </a:pPr>
            <a:r>
              <a:rPr lang="en-US" sz="2800" b="1" dirty="0" smtClean="0">
                <a:solidFill>
                  <a:srgbClr val="66FF99"/>
                </a:solidFill>
              </a:rPr>
              <a:t>Superficial Veins</a:t>
            </a:r>
            <a:r>
              <a:rPr lang="en-US" sz="2800" b="1" dirty="0" smtClean="0">
                <a:solidFill>
                  <a:srgbClr val="66FF99"/>
                </a:solidFill>
                <a:sym typeface="Wingdings" panose="05000000000000000000" pitchFamily="2" charset="2"/>
              </a:rPr>
              <a:t> (SV):</a:t>
            </a:r>
            <a:endParaRPr lang="en-US" sz="2800" b="1" dirty="0" smtClean="0">
              <a:solidFill>
                <a:srgbClr val="66FF99"/>
              </a:solidFill>
            </a:endParaRPr>
          </a:p>
          <a:p>
            <a:pPr algn="just">
              <a:lnSpc>
                <a:spcPct val="150000"/>
              </a:lnSpc>
              <a:spcBef>
                <a:spcPts val="0"/>
              </a:spcBef>
              <a:buNone/>
            </a:pPr>
            <a:r>
              <a:rPr lang="en-US" sz="2600" dirty="0" smtClean="0">
                <a:solidFill>
                  <a:schemeClr val="tx1"/>
                </a:solidFill>
              </a:rPr>
              <a:t>These veins lie in subcutaneous fat between the skin and the deep fascia.</a:t>
            </a:r>
            <a:endParaRPr lang="en-US" sz="2600" dirty="0" smtClean="0">
              <a:solidFill>
                <a:schemeClr val="tx1"/>
              </a:solidFill>
            </a:endParaRPr>
          </a:p>
          <a:p>
            <a:pPr algn="just">
              <a:lnSpc>
                <a:spcPct val="150000"/>
              </a:lnSpc>
              <a:spcBef>
                <a:spcPts val="0"/>
              </a:spcBef>
              <a:buNone/>
            </a:pPr>
            <a:r>
              <a:rPr lang="en-US" sz="2600" dirty="0" smtClean="0">
                <a:solidFill>
                  <a:srgbClr val="66FF99"/>
                </a:solidFill>
              </a:rPr>
              <a:t>SV comprises of :</a:t>
            </a:r>
            <a:endParaRPr lang="en-US" sz="2600" dirty="0" smtClean="0">
              <a:solidFill>
                <a:srgbClr val="66FF99"/>
              </a:solidFill>
            </a:endParaRPr>
          </a:p>
          <a:p>
            <a:pPr marL="514350" indent="-514350" algn="just">
              <a:lnSpc>
                <a:spcPct val="150000"/>
              </a:lnSpc>
              <a:spcBef>
                <a:spcPts val="0"/>
              </a:spcBef>
              <a:buAutoNum type="arabicPeriod"/>
            </a:pPr>
            <a:r>
              <a:rPr lang="en-US" sz="2600" dirty="0" smtClean="0">
                <a:solidFill>
                  <a:schemeClr val="tx1"/>
                </a:solidFill>
              </a:rPr>
              <a:t>Long </a:t>
            </a:r>
            <a:r>
              <a:rPr lang="en-US" sz="2600" dirty="0" err="1" smtClean="0">
                <a:solidFill>
                  <a:schemeClr val="tx1"/>
                </a:solidFill>
              </a:rPr>
              <a:t>Saphenous</a:t>
            </a:r>
            <a:r>
              <a:rPr lang="en-US" sz="2600" dirty="0" smtClean="0">
                <a:solidFill>
                  <a:schemeClr val="tx1"/>
                </a:solidFill>
              </a:rPr>
              <a:t> vein.</a:t>
            </a:r>
            <a:endParaRPr lang="en-US" sz="2600" dirty="0" smtClean="0">
              <a:solidFill>
                <a:schemeClr val="tx1"/>
              </a:solidFill>
            </a:endParaRPr>
          </a:p>
          <a:p>
            <a:pPr marL="514350" indent="-514350" algn="just">
              <a:lnSpc>
                <a:spcPct val="150000"/>
              </a:lnSpc>
              <a:spcBef>
                <a:spcPts val="0"/>
              </a:spcBef>
              <a:buNone/>
            </a:pPr>
            <a:r>
              <a:rPr lang="en-US" sz="2600" dirty="0" smtClean="0">
                <a:solidFill>
                  <a:schemeClr val="tx1"/>
                </a:solidFill>
              </a:rPr>
              <a:t>	It begins in the medial marginal vein of the foot and ends in the femoral vein about 3 cm below the inguinal ligament.</a:t>
            </a:r>
            <a:endParaRPr lang="en-US" sz="2600" dirty="0" smtClean="0">
              <a:solidFill>
                <a:schemeClr val="tx1"/>
              </a:solidFill>
            </a:endParaRPr>
          </a:p>
          <a:p>
            <a:pPr marL="514350" indent="-514350" algn="just">
              <a:lnSpc>
                <a:spcPct val="150000"/>
              </a:lnSpc>
              <a:spcBef>
                <a:spcPts val="0"/>
              </a:spcBef>
              <a:buNone/>
            </a:pPr>
            <a:r>
              <a:rPr lang="en-US" sz="2600" dirty="0" smtClean="0">
                <a:solidFill>
                  <a:schemeClr val="tx1"/>
                </a:solidFill>
              </a:rPr>
              <a:t>	It contains 10 to 20 valves.</a:t>
            </a:r>
            <a:endParaRPr lang="en-US" sz="2600" dirty="0" smtClean="0">
              <a:solidFill>
                <a:schemeClr val="tx1"/>
              </a:solidFill>
            </a:endParaRPr>
          </a:p>
          <a:p>
            <a:pPr algn="just">
              <a:lnSpc>
                <a:spcPct val="150000"/>
              </a:lnSpc>
              <a:spcBef>
                <a:spcPts val="0"/>
              </a:spcBef>
              <a:buNone/>
            </a:pPr>
            <a:endParaRPr lang="en-US" sz="2600" dirty="0" smtClean="0">
              <a:solidFill>
                <a:schemeClr val="tx1"/>
              </a:solidFill>
            </a:endParaRPr>
          </a:p>
          <a:p>
            <a:pPr algn="just">
              <a:lnSpc>
                <a:spcPct val="150000"/>
              </a:lnSpc>
              <a:spcBef>
                <a:spcPts val="0"/>
              </a:spcBef>
              <a:buNone/>
            </a:pPr>
            <a:endParaRPr lang="en-US" sz="2600"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0</TotalTime>
  <Words>13859</Words>
  <Application>WPS Presentation</Application>
  <PresentationFormat>On-screen Show (4:3)</PresentationFormat>
  <Paragraphs>333</Paragraphs>
  <Slides>69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69</vt:i4>
      </vt:variant>
    </vt:vector>
  </HeadingPairs>
  <TitlesOfParts>
    <vt:vector size="81" baseType="lpstr">
      <vt:lpstr>Arial</vt:lpstr>
      <vt:lpstr>SimSun</vt:lpstr>
      <vt:lpstr>Wingdings</vt:lpstr>
      <vt:lpstr>Wingdings</vt:lpstr>
      <vt:lpstr>Wingdings 2</vt:lpstr>
      <vt:lpstr>Wingdings 3</vt:lpstr>
      <vt:lpstr>Consolas</vt:lpstr>
      <vt:lpstr>Microsoft YaHei</vt:lpstr>
      <vt:lpstr>Arial Unicode MS</vt:lpstr>
      <vt:lpstr>Calibri</vt:lpstr>
      <vt:lpstr>Corbel</vt:lpstr>
      <vt:lpstr>Metro</vt:lpstr>
      <vt:lpstr>VARICOSE VEINS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VARICOSE VEINS</dc:title>
  <dc:creator/>
  <cp:lastModifiedBy>PROF.DLN</cp:lastModifiedBy>
  <cp:revision>166</cp:revision>
  <dcterms:created xsi:type="dcterms:W3CDTF">2006-08-16T00:00:00Z</dcterms:created>
  <dcterms:modified xsi:type="dcterms:W3CDTF">2020-05-02T00:37:37Z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1033-11.2.0.9281</vt:lpwstr>
  </property>
</Properties>
</file>